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7" r:id="rId2"/>
  </p:sldMasterIdLst>
  <p:notesMasterIdLst>
    <p:notesMasterId r:id="rId51"/>
  </p:notesMasterIdLst>
  <p:handoutMasterIdLst>
    <p:handoutMasterId r:id="rId52"/>
  </p:handoutMasterIdLst>
  <p:sldIdLst>
    <p:sldId id="344" r:id="rId3"/>
    <p:sldId id="426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7" r:id="rId24"/>
    <p:sldId id="448" r:id="rId25"/>
    <p:sldId id="449" r:id="rId26"/>
    <p:sldId id="450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6" r:id="rId40"/>
    <p:sldId id="467" r:id="rId41"/>
    <p:sldId id="468" r:id="rId42"/>
    <p:sldId id="469" r:id="rId43"/>
    <p:sldId id="487" r:id="rId44"/>
    <p:sldId id="470" r:id="rId45"/>
    <p:sldId id="488" r:id="rId46"/>
    <p:sldId id="471" r:id="rId47"/>
    <p:sldId id="472" r:id="rId48"/>
    <p:sldId id="473" r:id="rId49"/>
    <p:sldId id="475" r:id="rId50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000" kern="1200">
        <a:solidFill>
          <a:srgbClr val="FFFFFF"/>
        </a:solidFill>
        <a:latin typeface="American Typewriter" charset="0"/>
        <a:ea typeface="ヒラギノ明朝 ProN W3" charset="-128"/>
        <a:cs typeface="Arial" pitchFamily="34" charset="0"/>
        <a:sym typeface="American Typewriter" charset="0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rgbClr val="FFFFFF"/>
        </a:solidFill>
        <a:latin typeface="American Typewriter" charset="0"/>
        <a:ea typeface="ヒラギノ明朝 ProN W3" charset="-128"/>
        <a:cs typeface="Arial" pitchFamily="34" charset="0"/>
        <a:sym typeface="American Typewriter" charset="0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rgbClr val="FFFFFF"/>
        </a:solidFill>
        <a:latin typeface="American Typewriter" charset="0"/>
        <a:ea typeface="ヒラギノ明朝 ProN W3" charset="-128"/>
        <a:cs typeface="Arial" pitchFamily="34" charset="0"/>
        <a:sym typeface="American Typewriter" charset="0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rgbClr val="FFFFFF"/>
        </a:solidFill>
        <a:latin typeface="American Typewriter" charset="0"/>
        <a:ea typeface="ヒラギノ明朝 ProN W3" charset="-128"/>
        <a:cs typeface="Arial" pitchFamily="34" charset="0"/>
        <a:sym typeface="American Typewriter" charset="0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rgbClr val="FFFFFF"/>
        </a:solidFill>
        <a:latin typeface="American Typewriter" charset="0"/>
        <a:ea typeface="ヒラギノ明朝 ProN W3" charset="-128"/>
        <a:cs typeface="Arial" pitchFamily="34" charset="0"/>
        <a:sym typeface="American Typewriter" charset="0"/>
      </a:defRPr>
    </a:lvl5pPr>
    <a:lvl6pPr marL="2286000" algn="l" defTabSz="914400" rtl="0" eaLnBrk="1" latinLnBrk="0" hangingPunct="1">
      <a:defRPr sz="4000" kern="1200">
        <a:solidFill>
          <a:srgbClr val="FFFFFF"/>
        </a:solidFill>
        <a:latin typeface="American Typewriter" charset="0"/>
        <a:ea typeface="ヒラギノ明朝 ProN W3" charset="-128"/>
        <a:cs typeface="Arial" pitchFamily="34" charset="0"/>
        <a:sym typeface="American Typewriter" charset="0"/>
      </a:defRPr>
    </a:lvl6pPr>
    <a:lvl7pPr marL="2743200" algn="l" defTabSz="914400" rtl="0" eaLnBrk="1" latinLnBrk="0" hangingPunct="1">
      <a:defRPr sz="4000" kern="1200">
        <a:solidFill>
          <a:srgbClr val="FFFFFF"/>
        </a:solidFill>
        <a:latin typeface="American Typewriter" charset="0"/>
        <a:ea typeface="ヒラギノ明朝 ProN W3" charset="-128"/>
        <a:cs typeface="Arial" pitchFamily="34" charset="0"/>
        <a:sym typeface="American Typewriter" charset="0"/>
      </a:defRPr>
    </a:lvl7pPr>
    <a:lvl8pPr marL="3200400" algn="l" defTabSz="914400" rtl="0" eaLnBrk="1" latinLnBrk="0" hangingPunct="1">
      <a:defRPr sz="4000" kern="1200">
        <a:solidFill>
          <a:srgbClr val="FFFFFF"/>
        </a:solidFill>
        <a:latin typeface="American Typewriter" charset="0"/>
        <a:ea typeface="ヒラギノ明朝 ProN W3" charset="-128"/>
        <a:cs typeface="Arial" pitchFamily="34" charset="0"/>
        <a:sym typeface="American Typewriter" charset="0"/>
      </a:defRPr>
    </a:lvl8pPr>
    <a:lvl9pPr marL="3657600" algn="l" defTabSz="914400" rtl="0" eaLnBrk="1" latinLnBrk="0" hangingPunct="1">
      <a:defRPr sz="4000" kern="1200">
        <a:solidFill>
          <a:srgbClr val="FFFFFF"/>
        </a:solidFill>
        <a:latin typeface="American Typewriter" charset="0"/>
        <a:ea typeface="ヒラギノ明朝 ProN W3" charset="-128"/>
        <a:cs typeface="Arial" pitchFamily="34" charset="0"/>
        <a:sym typeface="American Typewrite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99"/>
    <a:srgbClr val="3399FF"/>
    <a:srgbClr val="6699FF"/>
    <a:srgbClr val="CCECFF"/>
    <a:srgbClr val="005EA4"/>
    <a:srgbClr val="004376"/>
    <a:srgbClr val="008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4" autoAdjust="0"/>
    <p:restoredTop sz="94605" autoAdjust="0"/>
  </p:normalViewPr>
  <p:slideViewPr>
    <p:cSldViewPr>
      <p:cViewPr varScale="1">
        <p:scale>
          <a:sx n="58" d="100"/>
          <a:sy n="58" d="100"/>
        </p:scale>
        <p:origin x="994" y="77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4" d="100"/>
          <a:sy n="34" d="100"/>
        </p:scale>
        <p:origin x="-129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0C22563-C877-4E06-AD15-09DFD6725273}" type="datetime1">
              <a:rPr lang="nl-NL"/>
              <a:pPr>
                <a:defRPr/>
              </a:pPr>
              <a:t>14-9-2022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DD4CE8B-3930-4C11-975A-A5CC2B34255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9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8D95A4D-819E-4B5E-97F5-2C16B5205143}" type="datetime1">
              <a:rPr lang="nl-NL"/>
              <a:pPr>
                <a:defRPr/>
              </a:pPr>
              <a:t>14-9-2022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nl-NL" noProof="0" smtClean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 noProof="0" smtClean="0"/>
              <a:t>Klik om de tekststijl van het model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733D2F85-ACD4-4A55-8747-1B08ECAE1EC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84077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3587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6" tIns="43862" rIns="87726" bIns="43862"/>
          <a:lstStyle/>
          <a:p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1 zonder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500">
                <a:latin typeface="Arial"/>
                <a:cs typeface="Arial"/>
              </a:defRPr>
            </a:lvl1pPr>
            <a:lvl2pPr marL="0" indent="0">
              <a:buFont typeface="Arial"/>
              <a:buNone/>
              <a:defRPr sz="25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Font typeface="Arial"/>
              <a:buNone/>
              <a:defRPr sz="2500">
                <a:solidFill>
                  <a:srgbClr val="FFFFFF"/>
                </a:solidFill>
                <a:latin typeface="Arial"/>
                <a:cs typeface="Arial"/>
              </a:defRPr>
            </a:lvl3pPr>
            <a:lvl4pPr marL="0" indent="0">
              <a:buFont typeface="Arial"/>
              <a:buNone/>
              <a:defRPr sz="2500">
                <a:solidFill>
                  <a:srgbClr val="FFFFFF"/>
                </a:solidFill>
                <a:latin typeface="Arial"/>
                <a:cs typeface="Arial"/>
              </a:defRPr>
            </a:lvl4pPr>
            <a:lvl5pPr marL="0" indent="0">
              <a:buFont typeface="Arial"/>
              <a:buNone/>
              <a:defRPr sz="25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860873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olom opsomming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2070000"/>
            <a:ext cx="5328000" cy="6007100"/>
          </a:xfrm>
        </p:spPr>
        <p:txBody>
          <a:bodyPr/>
          <a:lstStyle>
            <a:lvl1pPr>
              <a:defRPr sz="2500">
                <a:latin typeface="+mn-lt"/>
              </a:defRPr>
            </a:lvl1pPr>
            <a:lvl2pPr>
              <a:buFont typeface="Lucida Grande"/>
              <a:buChar char="-"/>
              <a:defRPr sz="2100">
                <a:latin typeface="+mn-lt"/>
              </a:defRPr>
            </a:lvl2pPr>
            <a:lvl3pPr>
              <a:buFont typeface="Lucida Grande"/>
              <a:buChar char="-"/>
              <a:defRPr sz="2100">
                <a:latin typeface="+mn-lt"/>
              </a:defRPr>
            </a:lvl3pPr>
            <a:lvl4pPr>
              <a:buFont typeface="Lucida Grande"/>
              <a:buChar char="-"/>
              <a:defRPr sz="2100">
                <a:latin typeface="+mn-lt"/>
              </a:defRPr>
            </a:lvl4pPr>
            <a:lvl5pPr>
              <a:buFont typeface="Lucida Grande"/>
              <a:buChar char="-"/>
              <a:defRPr sz="2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afbeelding 2"/>
          <p:cNvSpPr>
            <a:spLocks noGrp="1" noChangeAspect="1"/>
          </p:cNvSpPr>
          <p:nvPr>
            <p:ph type="pic" idx="10"/>
          </p:nvPr>
        </p:nvSpPr>
        <p:spPr>
          <a:xfrm>
            <a:off x="6577200" y="2133600"/>
            <a:ext cx="5328000" cy="3679643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>
              <a:sym typeface="Kievit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1341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/>
          <p:cNvSpPr>
            <a:spLocks noGrp="1" noChangeAspect="1"/>
          </p:cNvSpPr>
          <p:nvPr/>
        </p:nvSpPr>
        <p:spPr bwMode="auto">
          <a:xfrm>
            <a:off x="10056813" y="5289550"/>
            <a:ext cx="8791575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>
              <a:solidFill>
                <a:srgbClr val="141313"/>
              </a:solidFill>
              <a:latin typeface="Arial" pitchFamily="34" charset="0"/>
              <a:ea typeface="MS PGothic" pitchFamily="34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2132012" y="806079"/>
            <a:ext cx="8789988" cy="6592042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>
                <a:ln w="25400">
                  <a:solidFill>
                    <a:schemeClr val="tx1"/>
                  </a:solidFill>
                </a:ln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59000" y="7543799"/>
            <a:ext cx="8763000" cy="533401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501617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2"/>
          <p:cNvSpPr>
            <a:spLocks noGrp="1" noChangeAspect="1"/>
          </p:cNvSpPr>
          <p:nvPr/>
        </p:nvSpPr>
        <p:spPr bwMode="auto">
          <a:xfrm>
            <a:off x="10056813" y="5289550"/>
            <a:ext cx="8791575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>
              <a:solidFill>
                <a:srgbClr val="141313"/>
              </a:solidFill>
              <a:latin typeface="Arial" pitchFamily="34" charset="0"/>
              <a:ea typeface="MS PGothic" pitchFamily="34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3004800" cy="8460000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61463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 noChangeAspect="1"/>
          </p:cNvSpPr>
          <p:nvPr/>
        </p:nvSpPr>
        <p:spPr bwMode="auto">
          <a:xfrm>
            <a:off x="10056813" y="5289550"/>
            <a:ext cx="8791575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>
              <a:solidFill>
                <a:srgbClr val="141313"/>
              </a:solidFill>
              <a:latin typeface="Arial" pitchFamily="34" charset="0"/>
              <a:ea typeface="MS PGothic" pitchFamily="34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502400" cy="4248000"/>
          </a:xfrm>
          <a:solidFill>
            <a:schemeClr val="tx1"/>
          </a:solidFill>
          <a:ln w="2540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4" name="Tijdelijke aanduiding voor afbeelding 2"/>
          <p:cNvSpPr>
            <a:spLocks noGrp="1" noChangeAspect="1"/>
          </p:cNvSpPr>
          <p:nvPr>
            <p:ph type="pic" idx="10"/>
          </p:nvPr>
        </p:nvSpPr>
        <p:spPr>
          <a:xfrm>
            <a:off x="6502400" y="0"/>
            <a:ext cx="6502400" cy="4248000"/>
          </a:xfrm>
          <a:solidFill>
            <a:schemeClr val="tx1"/>
          </a:solidFill>
          <a:ln w="2540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9" name="Tijdelijke aanduiding voor afbeelding 2"/>
          <p:cNvSpPr>
            <a:spLocks noGrp="1" noChangeAspect="1"/>
          </p:cNvSpPr>
          <p:nvPr>
            <p:ph type="pic" idx="11"/>
          </p:nvPr>
        </p:nvSpPr>
        <p:spPr>
          <a:xfrm>
            <a:off x="0" y="4240800"/>
            <a:ext cx="6502400" cy="4212000"/>
          </a:xfrm>
          <a:solidFill>
            <a:schemeClr val="tx1"/>
          </a:solidFill>
          <a:ln w="2540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10" name="Tijdelijke aanduiding voor afbeelding 2"/>
          <p:cNvSpPr>
            <a:spLocks noGrp="1" noChangeAspect="1"/>
          </p:cNvSpPr>
          <p:nvPr>
            <p:ph type="pic" idx="12"/>
          </p:nvPr>
        </p:nvSpPr>
        <p:spPr>
          <a:xfrm>
            <a:off x="6502400" y="4240800"/>
            <a:ext cx="6502400" cy="4212000"/>
          </a:xfrm>
          <a:solidFill>
            <a:schemeClr val="tx1"/>
          </a:solidFill>
          <a:ln w="2540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77757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/>
          <p:cNvSpPr>
            <a:spLocks noGrp="1" noChangeAspect="1"/>
          </p:cNvSpPr>
          <p:nvPr userDrawn="1"/>
        </p:nvSpPr>
        <p:spPr bwMode="auto">
          <a:xfrm>
            <a:off x="10056813" y="5289550"/>
            <a:ext cx="8791575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>
              <a:solidFill>
                <a:srgbClr val="141313"/>
              </a:solidFill>
              <a:latin typeface="Arial" pitchFamily="34" charset="0"/>
              <a:ea typeface="MS PGothic" pitchFamily="34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1676400"/>
            <a:ext cx="13003200" cy="5727600"/>
          </a:xfrm>
          <a:solidFill>
            <a:schemeClr val="tx1"/>
          </a:solidFill>
          <a:ln w="25400">
            <a:noFill/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900113" y="990600"/>
            <a:ext cx="11049000" cy="6096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59000" y="7543799"/>
            <a:ext cx="8763000" cy="533401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1725798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867" y="216747"/>
            <a:ext cx="11776569" cy="75861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584765" y="1625600"/>
            <a:ext cx="5807004" cy="7369387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08516" y="1625600"/>
            <a:ext cx="5807004" cy="7369387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99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027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1 met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Arial"/>
                <a:cs typeface="Arial"/>
              </a:defRPr>
            </a:lvl1pPr>
            <a:lvl2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19585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2 met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0113" y="1692275"/>
            <a:ext cx="11430000" cy="1054800"/>
          </a:xfrm>
        </p:spPr>
        <p:txBody>
          <a:bodyPr/>
          <a:lstStyle>
            <a:lvl1pPr>
              <a:defRPr sz="5000"/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00113" y="2772000"/>
            <a:ext cx="5284800" cy="5155200"/>
          </a:xfrm>
        </p:spPr>
        <p:txBody>
          <a:bodyPr/>
          <a:lstStyle>
            <a:lvl1pPr>
              <a:defRPr sz="2500">
                <a:latin typeface="Arial"/>
                <a:cs typeface="Arial"/>
              </a:defRPr>
            </a:lvl1pPr>
            <a:lvl2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buFont typeface="Lucida Grande"/>
              <a:buChar char="-"/>
              <a:defRPr sz="21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7" name="Tijdelijke aanduiding voor afbeelding 2"/>
          <p:cNvSpPr>
            <a:spLocks noGrp="1" noChangeAspect="1"/>
          </p:cNvSpPr>
          <p:nvPr>
            <p:ph type="pic" idx="12"/>
          </p:nvPr>
        </p:nvSpPr>
        <p:spPr>
          <a:xfrm rot="240000">
            <a:off x="6785903" y="3124973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8" name="Tijdelijke aanduiding voor afbeelding 2"/>
          <p:cNvSpPr>
            <a:spLocks noGrp="1" noChangeAspect="1"/>
          </p:cNvSpPr>
          <p:nvPr>
            <p:ph type="pic" idx="11"/>
          </p:nvPr>
        </p:nvSpPr>
        <p:spPr>
          <a:xfrm rot="21420000">
            <a:off x="6525879" y="3232016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11" name="Tijdelijke aanduiding voor afbeelding 2"/>
          <p:cNvSpPr>
            <a:spLocks noGrp="1" noChangeAspect="1"/>
          </p:cNvSpPr>
          <p:nvPr>
            <p:ph type="pic" idx="10"/>
          </p:nvPr>
        </p:nvSpPr>
        <p:spPr>
          <a:xfrm>
            <a:off x="6731000" y="3126600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>
              <a:sym typeface="Kievit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8408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pening 2 zonder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 noChangeAspect="1"/>
          </p:cNvSpPr>
          <p:nvPr>
            <p:ph type="pic" idx="12"/>
          </p:nvPr>
        </p:nvSpPr>
        <p:spPr>
          <a:xfrm rot="240000">
            <a:off x="6785903" y="3124973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10" name="Tijdelijke aanduiding voor afbeelding 2"/>
          <p:cNvSpPr>
            <a:spLocks noGrp="1" noChangeAspect="1"/>
          </p:cNvSpPr>
          <p:nvPr>
            <p:ph type="pic" idx="11"/>
          </p:nvPr>
        </p:nvSpPr>
        <p:spPr>
          <a:xfrm rot="21420000">
            <a:off x="6525879" y="3232016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0113" y="1692275"/>
            <a:ext cx="11430000" cy="1054800"/>
          </a:xfrm>
        </p:spPr>
        <p:txBody>
          <a:bodyPr/>
          <a:lstStyle>
            <a:lvl1pPr>
              <a:defRPr sz="5000"/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00113" y="2772000"/>
            <a:ext cx="5284800" cy="5155200"/>
          </a:xfrm>
        </p:spPr>
        <p:txBody>
          <a:bodyPr/>
          <a:lstStyle>
            <a:lvl1pPr marL="0" indent="0">
              <a:buNone/>
              <a:defRPr sz="2500">
                <a:latin typeface="Arial"/>
                <a:cs typeface="Arial"/>
              </a:defRPr>
            </a:lvl1pPr>
            <a:lvl2pPr marL="0" indent="0">
              <a:buFont typeface="Arial"/>
              <a:buNone/>
              <a:defRPr sz="2500">
                <a:latin typeface="Arial"/>
                <a:cs typeface="Arial"/>
              </a:defRPr>
            </a:lvl2pPr>
            <a:lvl3pPr marL="0" indent="0">
              <a:buFont typeface="Arial"/>
              <a:buNone/>
              <a:defRPr sz="2500">
                <a:latin typeface="Arial"/>
                <a:cs typeface="Arial"/>
              </a:defRPr>
            </a:lvl3pPr>
            <a:lvl4pPr marL="0" indent="0">
              <a:buFont typeface="Arial"/>
              <a:buNone/>
              <a:defRPr sz="2500">
                <a:latin typeface="Arial"/>
                <a:cs typeface="Arial"/>
              </a:defRPr>
            </a:lvl4pPr>
            <a:lvl5pPr marL="0" indent="0">
              <a:buFont typeface="Arial"/>
              <a:buNone/>
              <a:defRPr sz="25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 noChangeAspect="1"/>
          </p:cNvSpPr>
          <p:nvPr>
            <p:ph type="pic" idx="10"/>
          </p:nvPr>
        </p:nvSpPr>
        <p:spPr>
          <a:xfrm>
            <a:off x="6731000" y="3126600"/>
            <a:ext cx="5760000" cy="3960000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4165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500">
                <a:latin typeface="+mn-lt"/>
              </a:defRPr>
            </a:lvl1pPr>
            <a:lvl2pPr marL="0" indent="0">
              <a:buFont typeface="Lucida Grande"/>
              <a:buNone/>
              <a:defRPr sz="2500">
                <a:latin typeface="+mn-lt"/>
              </a:defRPr>
            </a:lvl2pPr>
            <a:lvl3pPr marL="0" indent="0">
              <a:buFont typeface="Lucida Grande"/>
              <a:buNone/>
              <a:defRPr sz="2500">
                <a:latin typeface="+mn-lt"/>
              </a:defRPr>
            </a:lvl3pPr>
            <a:lvl4pPr marL="0" indent="0">
              <a:buFont typeface="Lucida Grande"/>
              <a:buNone/>
              <a:defRPr sz="2500">
                <a:latin typeface="+mn-lt"/>
              </a:defRPr>
            </a:lvl4pPr>
            <a:lvl5pPr marL="0" indent="0">
              <a:buFont typeface="Lucida Grande"/>
              <a:buNone/>
              <a:defRPr sz="2500">
                <a:latin typeface="+mn-lt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6223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kolom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00000"/>
              </a:buClr>
              <a:defRPr sz="2500">
                <a:latin typeface="+mn-lt"/>
              </a:defRPr>
            </a:lvl1pPr>
            <a:lvl2pPr>
              <a:buFont typeface="Lucida Grande"/>
              <a:buChar char="-"/>
              <a:defRPr sz="2100">
                <a:latin typeface="+mn-lt"/>
              </a:defRPr>
            </a:lvl2pPr>
            <a:lvl3pPr>
              <a:buFont typeface="Lucida Grande"/>
              <a:buChar char="-"/>
              <a:defRPr sz="2100">
                <a:latin typeface="+mn-lt"/>
              </a:defRPr>
            </a:lvl3pPr>
            <a:lvl4pPr>
              <a:buFont typeface="Lucida Grande"/>
              <a:buChar char="-"/>
              <a:defRPr sz="2100">
                <a:latin typeface="+mn-lt"/>
              </a:defRPr>
            </a:lvl4pPr>
            <a:lvl5pPr>
              <a:buFont typeface="Lucida Grande"/>
              <a:buChar char="-"/>
              <a:defRPr sz="2100">
                <a:latin typeface="+mn-lt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5689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900113" y="2070100"/>
            <a:ext cx="11049000" cy="6007100"/>
          </a:xfrm>
        </p:spPr>
        <p:txBody>
          <a:bodyPr numCol="2"/>
          <a:lstStyle>
            <a:lvl1pPr marL="0" indent="0">
              <a:buNone/>
              <a:defRPr sz="2500">
                <a:latin typeface="+mn-lt"/>
              </a:defRPr>
            </a:lvl1pPr>
            <a:lvl2pPr marL="0" indent="0">
              <a:buFont typeface="Lucida Grande"/>
              <a:buNone/>
              <a:defRPr sz="2500">
                <a:latin typeface="+mn-lt"/>
              </a:defRPr>
            </a:lvl2pPr>
            <a:lvl3pPr marL="0" indent="0">
              <a:buFont typeface="Lucida Grande"/>
              <a:buNone/>
              <a:defRPr sz="2500">
                <a:latin typeface="+mn-lt"/>
              </a:defRPr>
            </a:lvl3pPr>
            <a:lvl4pPr marL="0" indent="0">
              <a:buFont typeface="Lucida Grande"/>
              <a:buNone/>
              <a:defRPr sz="2500">
                <a:latin typeface="+mn-lt"/>
              </a:defRPr>
            </a:lvl4pPr>
            <a:lvl5pPr marL="0" indent="0">
              <a:buFont typeface="Lucida Grande"/>
              <a:buNone/>
              <a:defRPr sz="2500">
                <a:latin typeface="+mn-lt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359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omm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900113" y="2070100"/>
            <a:ext cx="11049000" cy="6007100"/>
          </a:xfrm>
        </p:spPr>
        <p:txBody>
          <a:bodyPr numCol="2"/>
          <a:lstStyle>
            <a:lvl1pPr>
              <a:buClr>
                <a:srgbClr val="C00000"/>
              </a:buClr>
              <a:defRPr sz="2500">
                <a:latin typeface="+mn-lt"/>
              </a:defRPr>
            </a:lvl1pPr>
            <a:lvl2pPr>
              <a:buFont typeface="Lucida Grande"/>
              <a:buChar char="-"/>
              <a:defRPr sz="2100">
                <a:latin typeface="+mn-lt"/>
              </a:defRPr>
            </a:lvl2pPr>
            <a:lvl3pPr>
              <a:buFont typeface="Lucida Grande"/>
              <a:buChar char="-"/>
              <a:defRPr sz="2100">
                <a:latin typeface="+mn-lt"/>
              </a:defRPr>
            </a:lvl3pPr>
            <a:lvl4pPr>
              <a:buFont typeface="Lucida Grande"/>
              <a:buChar char="-"/>
              <a:defRPr sz="2100">
                <a:latin typeface="+mn-lt"/>
              </a:defRPr>
            </a:lvl4pPr>
            <a:lvl5pPr>
              <a:buFont typeface="Lucida Grande"/>
              <a:buChar char="-"/>
              <a:defRPr sz="2100">
                <a:latin typeface="+mn-lt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8293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olom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2070000"/>
            <a:ext cx="5328000" cy="6007100"/>
          </a:xfrm>
        </p:spPr>
        <p:txBody>
          <a:bodyPr/>
          <a:lstStyle>
            <a:lvl1pPr marL="0" indent="0">
              <a:buNone/>
              <a:defRPr sz="2500">
                <a:latin typeface="+mn-lt"/>
              </a:defRPr>
            </a:lvl1pPr>
            <a:lvl2pPr marL="0" indent="0">
              <a:buFont typeface="Arial"/>
              <a:buNone/>
              <a:defRPr sz="2500">
                <a:latin typeface="+mn-lt"/>
              </a:defRPr>
            </a:lvl2pPr>
            <a:lvl3pPr marL="0" indent="0">
              <a:buFont typeface="Arial"/>
              <a:buNone/>
              <a:defRPr sz="2500">
                <a:latin typeface="+mn-lt"/>
              </a:defRPr>
            </a:lvl3pPr>
            <a:lvl4pPr marL="0" indent="0">
              <a:buFont typeface="Arial"/>
              <a:buNone/>
              <a:defRPr sz="2500">
                <a:latin typeface="+mn-lt"/>
              </a:defRPr>
            </a:lvl4pPr>
            <a:lvl5pPr marL="0" indent="0">
              <a:buFont typeface="Arial"/>
              <a:buNone/>
              <a:defRPr sz="25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afbeelding 2"/>
          <p:cNvSpPr>
            <a:spLocks noGrp="1" noChangeAspect="1"/>
          </p:cNvSpPr>
          <p:nvPr>
            <p:ph type="pic" idx="10"/>
          </p:nvPr>
        </p:nvSpPr>
        <p:spPr>
          <a:xfrm>
            <a:off x="6577200" y="2133600"/>
            <a:ext cx="5328000" cy="3679643"/>
          </a:xfr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>
              <a:sym typeface="Kievit-Book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132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692275"/>
            <a:ext cx="114300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smtClean="0">
              <a:sym typeface="Kievit-Medium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771775"/>
            <a:ext cx="11430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smtClean="0">
              <a:sym typeface="Kievit-Book" charset="0"/>
            </a:endParaRPr>
          </a:p>
        </p:txBody>
      </p:sp>
      <p:sp>
        <p:nvSpPr>
          <p:cNvPr id="1028" name="Line 3"/>
          <p:cNvSpPr>
            <a:spLocks noChangeShapeType="1"/>
          </p:cNvSpPr>
          <p:nvPr/>
        </p:nvSpPr>
        <p:spPr bwMode="auto">
          <a:xfrm>
            <a:off x="0" y="8483600"/>
            <a:ext cx="130032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2"/>
          <p:cNvSpPr txBox="1">
            <a:spLocks noChangeArrowheads="1"/>
          </p:cNvSpPr>
          <p:nvPr/>
        </p:nvSpPr>
        <p:spPr bwMode="auto">
          <a:xfrm>
            <a:off x="1066800" y="2921000"/>
            <a:ext cx="11430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>
            <a:lvl1pPr marL="342900" indent="-3429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9pPr>
          </a:lstStyle>
          <a:p>
            <a:pPr>
              <a:buFont typeface="Arial" pitchFamily="34" charset="0"/>
              <a:buChar char="•"/>
              <a:defRPr/>
            </a:pPr>
            <a:endParaRPr lang="nl-NL" sz="3000" smtClean="0">
              <a:solidFill>
                <a:srgbClr val="141313"/>
              </a:solidFill>
              <a:latin typeface="Arial" pitchFamily="34" charset="0"/>
              <a:cs typeface="+mn-cs"/>
              <a:sym typeface="Kievit-Book" charset="0"/>
            </a:endParaRPr>
          </a:p>
        </p:txBody>
      </p:sp>
      <p:pic>
        <p:nvPicPr>
          <p:cNvPr id="1030" name="Afbeelding 5" descr="RU_E_A4_diap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0" y="8802688"/>
            <a:ext cx="36734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MS PGothic" pitchFamily="34" charset="-128"/>
          <a:cs typeface="Arial"/>
          <a:sym typeface="Kievit-Medium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Arial" charset="0"/>
          <a:sym typeface="Kievit-Medium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Arial" charset="0"/>
          <a:sym typeface="Kievit-Medium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Arial" charset="0"/>
          <a:sym typeface="Kievit-Medium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Arial" charset="0"/>
          <a:sym typeface="Kievit-Medium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Kievit-Medium" charset="0"/>
          <a:ea typeface="ヒラギノ角ゴ ProN W6" charset="-128"/>
          <a:cs typeface="ヒラギノ角ゴ ProN W6" charset="-128"/>
          <a:sym typeface="Kievit-Medium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Kievit-Medium" charset="0"/>
          <a:ea typeface="ヒラギノ角ゴ ProN W6" charset="-128"/>
          <a:cs typeface="ヒラギノ角ゴ ProN W6" charset="-128"/>
          <a:sym typeface="Kievit-Medium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Kievit-Medium" charset="0"/>
          <a:ea typeface="ヒラギノ角ゴ ProN W6" charset="-128"/>
          <a:cs typeface="ヒラギノ角ゴ ProN W6" charset="-128"/>
          <a:sym typeface="Kievit-Medium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Kievit-Medium" charset="0"/>
          <a:ea typeface="ヒラギノ角ゴ ProN W6" charset="-128"/>
          <a:cs typeface="ヒラギノ角ゴ ProN W6" charset="-128"/>
          <a:sym typeface="Kievit-Medium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•"/>
        <a:defRPr sz="2500">
          <a:solidFill>
            <a:schemeClr val="tx1"/>
          </a:solidFill>
          <a:latin typeface="Arial"/>
          <a:ea typeface="MS PGothic" pitchFamily="34" charset="-128"/>
          <a:cs typeface="Arial"/>
          <a:sym typeface="Kievit-Book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990600"/>
            <a:ext cx="110490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smtClean="0">
              <a:sym typeface="Kievit-Book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070100"/>
            <a:ext cx="11049000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smtClean="0">
              <a:sym typeface="Kievit-Book" charset="0"/>
            </a:endParaRPr>
          </a:p>
        </p:txBody>
      </p:sp>
      <p:sp>
        <p:nvSpPr>
          <p:cNvPr id="2052" name="Line 3"/>
          <p:cNvSpPr>
            <a:spLocks noChangeShapeType="1"/>
          </p:cNvSpPr>
          <p:nvPr/>
        </p:nvSpPr>
        <p:spPr bwMode="auto">
          <a:xfrm>
            <a:off x="0" y="8483600"/>
            <a:ext cx="130032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0" y="8483600"/>
            <a:ext cx="13003213" cy="0"/>
          </a:xfrm>
          <a:prstGeom prst="line">
            <a:avLst/>
          </a:prstGeom>
          <a:noFill/>
          <a:ln w="25400">
            <a:solidFill>
              <a:srgbClr val="BE31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054" name="Afbeelding 10" descr="RU_E_A4_CMYK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0" y="8802688"/>
            <a:ext cx="36734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57784" y="8802688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fld id="{4F0FB6BC-84A6-4609-A72D-14054CEE50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7" r:id="rId7"/>
    <p:sldLayoutId id="2147484358" r:id="rId8"/>
    <p:sldLayoutId id="2147484359" r:id="rId9"/>
    <p:sldLayoutId id="2147484360" r:id="rId10"/>
    <p:sldLayoutId id="2147484355" r:id="rId11"/>
    <p:sldLayoutId id="2147484356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BE311A"/>
          </a:solidFill>
          <a:latin typeface="Arial"/>
          <a:ea typeface="MS PGothic" pitchFamily="34" charset="-128"/>
          <a:cs typeface="Arial"/>
          <a:sym typeface="Kievit-Book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BE311A"/>
          </a:solidFill>
          <a:latin typeface="Arial" charset="0"/>
          <a:ea typeface="MS PGothic" pitchFamily="34" charset="-128"/>
          <a:cs typeface="Arial" charset="0"/>
          <a:sym typeface="Kievit-Book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BE311A"/>
          </a:solidFill>
          <a:latin typeface="Arial" charset="0"/>
          <a:ea typeface="MS PGothic" pitchFamily="34" charset="-128"/>
          <a:cs typeface="Arial" charset="0"/>
          <a:sym typeface="Kievit-Book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BE311A"/>
          </a:solidFill>
          <a:latin typeface="Arial" charset="0"/>
          <a:ea typeface="MS PGothic" pitchFamily="34" charset="-128"/>
          <a:cs typeface="Arial" charset="0"/>
          <a:sym typeface="Kievit-Book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BE311A"/>
          </a:solidFill>
          <a:latin typeface="Arial" charset="0"/>
          <a:ea typeface="MS PGothic" pitchFamily="34" charset="-128"/>
          <a:cs typeface="Arial" charset="0"/>
          <a:sym typeface="Kievit-Book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rgbClr val="901F1F"/>
          </a:solidFill>
          <a:latin typeface="Kievit-Book" charset="0"/>
          <a:ea typeface="ヒラギノ角ゴ ProN W3" charset="-128"/>
          <a:cs typeface="ヒラギノ角ゴ ProN W3" charset="-128"/>
          <a:sym typeface="Kievit-Boo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rgbClr val="901F1F"/>
          </a:solidFill>
          <a:latin typeface="Kievit-Book" charset="0"/>
          <a:ea typeface="ヒラギノ角ゴ ProN W3" charset="-128"/>
          <a:cs typeface="ヒラギノ角ゴ ProN W3" charset="-128"/>
          <a:sym typeface="Kievit-Boo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rgbClr val="901F1F"/>
          </a:solidFill>
          <a:latin typeface="Kievit-Book" charset="0"/>
          <a:ea typeface="ヒラギノ角ゴ ProN W3" charset="-128"/>
          <a:cs typeface="ヒラギノ角ゴ ProN W3" charset="-128"/>
          <a:sym typeface="Kievit-Boo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rgbClr val="901F1F"/>
          </a:solidFill>
          <a:latin typeface="Kievit-Book" charset="0"/>
          <a:ea typeface="ヒラギノ角ゴ ProN W3" charset="-128"/>
          <a:cs typeface="ヒラギノ角ゴ ProN W3" charset="-128"/>
          <a:sym typeface="Kievit-Book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Char char="•"/>
        <a:defRPr sz="2500">
          <a:solidFill>
            <a:srgbClr val="141313"/>
          </a:solidFill>
          <a:latin typeface="Arial"/>
          <a:ea typeface="MS PGothic" pitchFamily="34" charset="-128"/>
          <a:cs typeface="Arial"/>
          <a:sym typeface="Kievit-Book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3000">
          <a:solidFill>
            <a:srgbClr val="141313"/>
          </a:solidFill>
          <a:latin typeface="+mn-lt"/>
          <a:ea typeface="MS PGothic" pitchFamily="34" charset="-128"/>
          <a:cs typeface="+mn-cs"/>
          <a:sym typeface="Kievit-Book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141313"/>
          </a:solidFill>
          <a:latin typeface="+mn-lt"/>
          <a:ea typeface="+mn-ea"/>
          <a:cs typeface="+mn-cs"/>
          <a:sym typeface="Kievit-Book" charset="0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Data Mining: Data</a:t>
            </a:r>
            <a:endParaRPr lang="nl-NL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Tom Heskes</a:t>
            </a:r>
            <a:endParaRPr lang="nl-NL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Properties of Attribute Values 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Mathematical properties / operations: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Distinctness:  		=  </a:t>
            </a:r>
            <a:r>
              <a:rPr lang="en-US" dirty="0" smtClean="0">
                <a:sym typeface="Symbol" pitchFamily="18" charset="2"/>
              </a:rPr>
              <a:t>		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Order:  			&lt;  &gt;  		</a:t>
            </a:r>
          </a:p>
          <a:p>
            <a:pPr lvl="1">
              <a:defRPr/>
            </a:pPr>
            <a:r>
              <a:rPr lang="en-US" dirty="0" smtClean="0"/>
              <a:t>Addition:  		+  - 		</a:t>
            </a:r>
          </a:p>
          <a:p>
            <a:pPr lvl="1">
              <a:defRPr/>
            </a:pPr>
            <a:r>
              <a:rPr lang="en-US" dirty="0" smtClean="0"/>
              <a:t>Multiplication: 		* /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type of an attribute depends on which of </a:t>
            </a:r>
            <a:r>
              <a:rPr lang="en-US" dirty="0" smtClean="0"/>
              <a:t>these apply: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>
                <a:solidFill>
                  <a:srgbClr val="003399"/>
                </a:solidFill>
              </a:rPr>
              <a:t>Nominal</a:t>
            </a:r>
            <a:r>
              <a:rPr lang="en-US" dirty="0" smtClean="0"/>
              <a:t> attribute: distinctness</a:t>
            </a:r>
          </a:p>
          <a:p>
            <a:pPr lvl="1">
              <a:defRPr/>
            </a:pPr>
            <a:r>
              <a:rPr lang="en-US" dirty="0" smtClean="0">
                <a:solidFill>
                  <a:srgbClr val="003399"/>
                </a:solidFill>
              </a:rPr>
              <a:t>Ordinal</a:t>
            </a:r>
            <a:r>
              <a:rPr lang="en-US" dirty="0" smtClean="0"/>
              <a:t> attribute: distinctness &amp; order</a:t>
            </a:r>
          </a:p>
          <a:p>
            <a:pPr lvl="1">
              <a:defRPr/>
            </a:pPr>
            <a:r>
              <a:rPr lang="en-US" dirty="0" smtClean="0">
                <a:solidFill>
                  <a:srgbClr val="003399"/>
                </a:solidFill>
              </a:rPr>
              <a:t>Interval</a:t>
            </a:r>
            <a:r>
              <a:rPr lang="en-US" dirty="0" smtClean="0"/>
              <a:t> attribute: distinctness, order &amp; addition</a:t>
            </a:r>
          </a:p>
          <a:p>
            <a:pPr lvl="1">
              <a:defRPr/>
            </a:pPr>
            <a:r>
              <a:rPr lang="en-US" dirty="0" smtClean="0">
                <a:solidFill>
                  <a:srgbClr val="003399"/>
                </a:solidFill>
              </a:rPr>
              <a:t>Ratio</a:t>
            </a:r>
            <a:r>
              <a:rPr lang="en-US" dirty="0" smtClean="0"/>
              <a:t> attribute: all 4 properties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Discrete and Continuous Attributes </a:t>
            </a:r>
          </a:p>
        </p:txBody>
      </p:sp>
      <p:sp>
        <p:nvSpPr>
          <p:cNvPr id="2150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Discrete </a:t>
            </a:r>
            <a:r>
              <a:rPr lang="en-US" dirty="0" smtClean="0"/>
              <a:t>Attribute</a:t>
            </a:r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Has only a finite or </a:t>
            </a:r>
            <a:r>
              <a:rPr lang="en-US" dirty="0" err="1"/>
              <a:t>countably</a:t>
            </a:r>
            <a:r>
              <a:rPr lang="en-US" dirty="0"/>
              <a:t> infinite set of values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Often represented as integer variables.  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Note: binary attributes are a special case of discrete attributes </a:t>
            </a:r>
          </a:p>
          <a:p>
            <a:pPr lvl="4">
              <a:lnSpc>
                <a:spcPct val="90000"/>
              </a:lnSpc>
              <a:defRPr/>
            </a:pPr>
            <a:endParaRPr lang="en-US" sz="2600" dirty="0"/>
          </a:p>
          <a:p>
            <a:pPr>
              <a:lnSpc>
                <a:spcPct val="90000"/>
              </a:lnSpc>
              <a:defRPr/>
            </a:pPr>
            <a:r>
              <a:rPr lang="en-US" dirty="0"/>
              <a:t>Continuous </a:t>
            </a:r>
            <a:r>
              <a:rPr lang="en-US" dirty="0" smtClean="0"/>
              <a:t>Attribute</a:t>
            </a:r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Has real numbers as attribute values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Examples: temperature, height, or weight. 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Continuous attributes are typically represented as floating-point variables.  </a:t>
            </a:r>
          </a:p>
          <a:p>
            <a:pPr lvl="4">
              <a:lnSpc>
                <a:spcPct val="90000"/>
              </a:lnSpc>
              <a:defRPr/>
            </a:pPr>
            <a:endParaRPr lang="en-US" sz="2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Examples</a:t>
            </a:r>
            <a:endParaRPr lang="nl-NL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Monotype Sorts"/>
              <a:buNone/>
              <a:defRPr/>
            </a:pPr>
            <a:r>
              <a:rPr lang="en-US" dirty="0" smtClean="0"/>
              <a:t>For each of the following attributes, say whether it’s </a:t>
            </a:r>
            <a:r>
              <a:rPr lang="en-US" dirty="0" smtClean="0">
                <a:solidFill>
                  <a:srgbClr val="006600"/>
                </a:solidFill>
              </a:rPr>
              <a:t>binary, discrete, </a:t>
            </a:r>
            <a:r>
              <a:rPr lang="en-US" dirty="0" smtClean="0">
                <a:solidFill>
                  <a:schemeClr val="bg1"/>
                </a:solidFill>
              </a:rPr>
              <a:t>or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 smtClean="0">
                <a:solidFill>
                  <a:srgbClr val="006600"/>
                </a:solidFill>
              </a:rPr>
              <a:t>continuous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whether it’s </a:t>
            </a:r>
            <a:r>
              <a:rPr lang="en-US" dirty="0" smtClean="0">
                <a:solidFill>
                  <a:srgbClr val="003399"/>
                </a:solidFill>
              </a:rPr>
              <a:t>nominal, ordinal, interval, </a:t>
            </a:r>
            <a:r>
              <a:rPr lang="en-US" dirty="0" smtClean="0">
                <a:solidFill>
                  <a:schemeClr val="bg1"/>
                </a:solidFill>
              </a:rPr>
              <a:t>or</a:t>
            </a:r>
            <a:r>
              <a:rPr lang="en-US" dirty="0" smtClean="0">
                <a:solidFill>
                  <a:srgbClr val="003399"/>
                </a:solidFill>
              </a:rPr>
              <a:t> ratio</a:t>
            </a:r>
            <a:r>
              <a:rPr lang="en-US" dirty="0" smtClean="0"/>
              <a:t>.</a:t>
            </a:r>
          </a:p>
          <a:p>
            <a:pPr>
              <a:buFont typeface="Monotype Sorts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sz="2100" dirty="0"/>
              <a:t>Age in </a:t>
            </a:r>
            <a:r>
              <a:rPr lang="en-US" sz="2100" dirty="0" smtClean="0"/>
              <a:t>years</a:t>
            </a:r>
            <a:endParaRPr lang="en-US" sz="2100" dirty="0"/>
          </a:p>
          <a:p>
            <a:pPr>
              <a:defRPr/>
            </a:pPr>
            <a:r>
              <a:rPr lang="en-US" sz="2100" dirty="0"/>
              <a:t>Time in terms of AM or </a:t>
            </a:r>
            <a:r>
              <a:rPr lang="en-US" sz="2100" dirty="0" smtClean="0"/>
              <a:t>PM</a:t>
            </a:r>
            <a:endParaRPr lang="en-US" sz="2100" dirty="0"/>
          </a:p>
          <a:p>
            <a:pPr>
              <a:defRPr/>
            </a:pPr>
            <a:r>
              <a:rPr lang="en-US" sz="2100" dirty="0"/>
              <a:t>Brightness as measured by a light </a:t>
            </a:r>
            <a:r>
              <a:rPr lang="en-US" sz="2100" dirty="0" smtClean="0"/>
              <a:t>meter</a:t>
            </a:r>
            <a:endParaRPr lang="en-US" sz="2100" dirty="0"/>
          </a:p>
          <a:p>
            <a:pPr>
              <a:defRPr/>
            </a:pPr>
            <a:r>
              <a:rPr lang="en-US" sz="2100" dirty="0"/>
              <a:t>Brightness as measured by people’s </a:t>
            </a:r>
            <a:r>
              <a:rPr lang="en-US" sz="2100" dirty="0" smtClean="0"/>
              <a:t>judgments</a:t>
            </a:r>
            <a:endParaRPr lang="en-US" sz="2100" dirty="0"/>
          </a:p>
          <a:p>
            <a:pPr>
              <a:defRPr/>
            </a:pPr>
            <a:r>
              <a:rPr lang="en-US" sz="2100" dirty="0" smtClean="0"/>
              <a:t>Bronze</a:t>
            </a:r>
            <a:r>
              <a:rPr lang="en-US" sz="2100" dirty="0"/>
              <a:t>, silver, and gold medals as awarded at the </a:t>
            </a:r>
            <a:r>
              <a:rPr lang="en-US" sz="2100" dirty="0" smtClean="0"/>
              <a:t>Olympics</a:t>
            </a:r>
            <a:endParaRPr lang="en-US" sz="2100" dirty="0"/>
          </a:p>
          <a:p>
            <a:pPr>
              <a:defRPr/>
            </a:pPr>
            <a:r>
              <a:rPr lang="en-US" sz="2100" dirty="0"/>
              <a:t>Height above sea </a:t>
            </a:r>
            <a:r>
              <a:rPr lang="en-US" sz="2100" dirty="0" smtClean="0"/>
              <a:t>level</a:t>
            </a:r>
          </a:p>
          <a:p>
            <a:pPr>
              <a:defRPr/>
            </a:pPr>
            <a:r>
              <a:rPr lang="en-US" sz="2100" dirty="0"/>
              <a:t>Number of patients in a </a:t>
            </a:r>
            <a:r>
              <a:rPr lang="en-US" sz="2100" dirty="0" smtClean="0"/>
              <a:t>hospital</a:t>
            </a:r>
            <a:endParaRPr lang="en-US" sz="2100" dirty="0"/>
          </a:p>
          <a:p>
            <a:pPr>
              <a:defRPr/>
            </a:pPr>
            <a:r>
              <a:rPr lang="en-US" sz="2100" dirty="0"/>
              <a:t>ISBN numbers for </a:t>
            </a:r>
            <a:r>
              <a:rPr lang="en-US" sz="2100" dirty="0" smtClean="0"/>
              <a:t>books</a:t>
            </a:r>
            <a:endParaRPr lang="en-US" sz="2100" dirty="0"/>
          </a:p>
          <a:p>
            <a:pPr>
              <a:defRPr/>
            </a:pPr>
            <a:r>
              <a:rPr lang="en-US" sz="2100" dirty="0" smtClean="0"/>
              <a:t>Military rank</a:t>
            </a:r>
            <a:endParaRPr lang="en-US" sz="2100" dirty="0"/>
          </a:p>
          <a:p>
            <a:pPr>
              <a:defRPr/>
            </a:pPr>
            <a:r>
              <a:rPr lang="en-US" sz="2100" dirty="0"/>
              <a:t>Distance from the center of </a:t>
            </a:r>
            <a:r>
              <a:rPr lang="en-US" sz="2100" dirty="0" smtClean="0"/>
              <a:t>campus</a:t>
            </a:r>
            <a:endParaRPr lang="en-US" sz="2100" dirty="0"/>
          </a:p>
          <a:p>
            <a:pPr>
              <a:defRPr/>
            </a:pPr>
            <a:r>
              <a:rPr lang="en-US" sz="2100" dirty="0"/>
              <a:t>Temperature in degrees </a:t>
            </a:r>
            <a:r>
              <a:rPr lang="en-US" sz="2100" dirty="0" smtClean="0"/>
              <a:t>Kelvin</a:t>
            </a:r>
            <a:endParaRPr lang="en-US" sz="2100" dirty="0"/>
          </a:p>
          <a:p>
            <a:pPr>
              <a:defRPr/>
            </a:pPr>
            <a:r>
              <a:rPr lang="en-US" sz="2100" dirty="0"/>
              <a:t>Temperature in degrees </a:t>
            </a:r>
            <a:r>
              <a:rPr lang="en-US" sz="2100" dirty="0" smtClean="0"/>
              <a:t>Celsius</a:t>
            </a:r>
            <a:endParaRPr lang="en-US" sz="2100" dirty="0"/>
          </a:p>
          <a:p>
            <a:pPr>
              <a:defRPr/>
            </a:pPr>
            <a:r>
              <a:rPr lang="en-US" sz="2100" dirty="0"/>
              <a:t>Coat check </a:t>
            </a:r>
            <a:r>
              <a:rPr lang="en-US" sz="2100" dirty="0" smtClean="0"/>
              <a:t>number</a:t>
            </a:r>
            <a:endParaRPr lang="en-US" sz="2100" dirty="0"/>
          </a:p>
          <a:p>
            <a:pPr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Types of data sets 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394" indent="-406394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cs typeface="Times New Roman" pitchFamily="18" charset="0"/>
              </a:rPr>
              <a:t>Data </a:t>
            </a:r>
            <a:r>
              <a:rPr lang="en-US" dirty="0" smtClean="0">
                <a:cs typeface="Times New Roman" pitchFamily="18" charset="0"/>
              </a:rPr>
              <a:t>matrix</a:t>
            </a:r>
            <a:endParaRPr lang="en-US" dirty="0"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cs typeface="Times New Roman" pitchFamily="18" charset="0"/>
              </a:rPr>
              <a:t>Document </a:t>
            </a:r>
            <a:r>
              <a:rPr lang="en-US" dirty="0" smtClean="0">
                <a:cs typeface="Times New Roman" pitchFamily="18" charset="0"/>
              </a:rPr>
              <a:t>data</a:t>
            </a:r>
            <a:endParaRPr lang="en-US" dirty="0"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cs typeface="Times New Roman" pitchFamily="18" charset="0"/>
              </a:rPr>
              <a:t>Transaction </a:t>
            </a:r>
            <a:r>
              <a:rPr lang="en-US" dirty="0" smtClean="0">
                <a:cs typeface="Times New Roman" pitchFamily="18" charset="0"/>
              </a:rPr>
              <a:t>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endParaRPr lang="en-US" dirty="0"/>
          </a:p>
          <a:p>
            <a:pPr marL="406394" indent="-406394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cs typeface="Times New Roman" pitchFamily="18" charset="0"/>
              </a:rPr>
              <a:t>Molecular </a:t>
            </a:r>
            <a:r>
              <a:rPr lang="en-US" dirty="0" smtClean="0">
                <a:cs typeface="Times New Roman" pitchFamily="18" charset="0"/>
              </a:rPr>
              <a:t>structures</a:t>
            </a:r>
            <a:endParaRPr lang="en-US" dirty="0">
              <a:cs typeface="Times New Roman" pitchFamily="18" charset="0"/>
            </a:endParaRPr>
          </a:p>
          <a:p>
            <a:pPr marL="406394" indent="-406394">
              <a:lnSpc>
                <a:spcPct val="95000"/>
              </a:lnSpc>
              <a:spcBef>
                <a:spcPct val="20000"/>
              </a:spcBef>
              <a:defRPr/>
            </a:pPr>
            <a:endParaRPr lang="en-US" dirty="0" smtClean="0">
              <a:cs typeface="Times New Roman" pitchFamily="18" charset="0"/>
            </a:endParaRPr>
          </a:p>
          <a:p>
            <a:pPr marL="406394" indent="-406394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 smtClean="0">
                <a:cs typeface="Times New Roman" pitchFamily="18" charset="0"/>
              </a:rPr>
              <a:t>Ordered</a:t>
            </a:r>
            <a:endParaRPr lang="en-US" dirty="0"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cs typeface="Times New Roman" pitchFamily="18" charset="0"/>
              </a:rPr>
              <a:t>Spatial </a:t>
            </a:r>
            <a:r>
              <a:rPr lang="en-US" dirty="0" smtClean="0">
                <a:cs typeface="Times New Roman" pitchFamily="18" charset="0"/>
              </a:rPr>
              <a:t>data</a:t>
            </a:r>
            <a:endParaRPr lang="en-US" dirty="0"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cs typeface="Times New Roman" pitchFamily="18" charset="0"/>
              </a:rPr>
              <a:t>Temporal </a:t>
            </a:r>
            <a:r>
              <a:rPr lang="en-US" dirty="0" smtClean="0">
                <a:cs typeface="Times New Roman" pitchFamily="18" charset="0"/>
              </a:rPr>
              <a:t>data</a:t>
            </a:r>
            <a:endParaRPr lang="en-US" dirty="0"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cs typeface="Times New Roman" pitchFamily="18" charset="0"/>
              </a:rPr>
              <a:t>Sequential </a:t>
            </a:r>
            <a:r>
              <a:rPr lang="en-US" dirty="0" smtClean="0">
                <a:cs typeface="Times New Roman" pitchFamily="18" charset="0"/>
              </a:rPr>
              <a:t>data</a:t>
            </a:r>
            <a:endParaRPr lang="en-US" dirty="0"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cs typeface="Times New Roman" pitchFamily="18" charset="0"/>
              </a:rPr>
              <a:t>Genetic </a:t>
            </a:r>
            <a:r>
              <a:rPr lang="en-US" dirty="0" smtClean="0">
                <a:cs typeface="Times New Roman" pitchFamily="18" charset="0"/>
              </a:rPr>
              <a:t>sequence data</a:t>
            </a:r>
            <a:endParaRPr lang="en-US" dirty="0"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  <a:defRPr/>
            </a:pP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Record Data </a:t>
            </a:r>
          </a:p>
        </p:txBody>
      </p:sp>
      <p:sp>
        <p:nvSpPr>
          <p:cNvPr id="3076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Data that consists of a collection of records, each of which consists of a fixed set of attributes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graphicFrame>
        <p:nvGraphicFramePr>
          <p:cNvPr id="20484" name="Object 1"/>
          <p:cNvGraphicFramePr>
            <a:graphicFrameLocks noChangeAspect="1"/>
          </p:cNvGraphicFramePr>
          <p:nvPr/>
        </p:nvGraphicFramePr>
        <p:xfrm>
          <a:off x="4270375" y="2932113"/>
          <a:ext cx="4672013" cy="510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6" name="Document" r:id="rId4" imgW="5400074" imgH="5924672" progId="Word.Document.8">
                  <p:embed/>
                </p:oleObj>
              </mc:Choice>
              <mc:Fallback>
                <p:oleObj name="Document" r:id="rId4" imgW="5400074" imgH="5924672" progId="Word.Documen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2932113"/>
                        <a:ext cx="4672013" cy="510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Data Matrix </a:t>
            </a:r>
          </a:p>
        </p:txBody>
      </p:sp>
      <p:sp>
        <p:nvSpPr>
          <p:cNvPr id="410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>
              <a:defRPr/>
            </a:pPr>
            <a:endParaRPr lang="en-US" sz="2500" dirty="0"/>
          </a:p>
          <a:p>
            <a:pPr>
              <a:defRPr/>
            </a:pPr>
            <a:r>
              <a:rPr lang="en-US" dirty="0"/>
              <a:t>Such data set can be represented by an </a:t>
            </a:r>
            <a:r>
              <a:rPr lang="en-US" i="1" dirty="0"/>
              <a:t>m</a:t>
            </a:r>
            <a:r>
              <a:rPr lang="en-US" dirty="0"/>
              <a:t> by </a:t>
            </a:r>
            <a:r>
              <a:rPr lang="en-US" i="1" dirty="0"/>
              <a:t>n</a:t>
            </a:r>
            <a:r>
              <a:rPr lang="en-US" dirty="0"/>
              <a:t> matrix, where there are </a:t>
            </a:r>
            <a:r>
              <a:rPr lang="en-US" i="1" dirty="0"/>
              <a:t>m</a:t>
            </a:r>
            <a:r>
              <a:rPr lang="en-US" dirty="0"/>
              <a:t> rows, one for each object, and </a:t>
            </a:r>
            <a:r>
              <a:rPr lang="en-US" i="1" dirty="0"/>
              <a:t>n</a:t>
            </a:r>
            <a:r>
              <a:rPr lang="en-US" dirty="0"/>
              <a:t> columns, one for each attribute</a:t>
            </a:r>
          </a:p>
        </p:txBody>
      </p:sp>
      <p:graphicFrame>
        <p:nvGraphicFramePr>
          <p:cNvPr id="21508" name="Object 1"/>
          <p:cNvGraphicFramePr>
            <a:graphicFrameLocks noChangeAspect="1"/>
          </p:cNvGraphicFramePr>
          <p:nvPr/>
        </p:nvGraphicFramePr>
        <p:xfrm>
          <a:off x="2686050" y="5021263"/>
          <a:ext cx="2409825" cy="276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" name="Document" r:id="rId4" imgW="2887276" imgH="3461797" progId="Word.Document.8">
                  <p:embed/>
                </p:oleObj>
              </mc:Choice>
              <mc:Fallback>
                <p:oleObj name="Document" r:id="rId4" imgW="2887276" imgH="3461797" progId="Word.Documen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5021263"/>
                        <a:ext cx="2409825" cy="276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9" name="Picture 5" descr="C:\Users\tomh\Desktop\plaatj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r="48404" b="44537"/>
          <a:stretch>
            <a:fillRect/>
          </a:stretch>
        </p:blipFill>
        <p:spPr bwMode="auto">
          <a:xfrm>
            <a:off x="6789738" y="4660900"/>
            <a:ext cx="4033837" cy="346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Document Data</a:t>
            </a:r>
          </a:p>
        </p:txBody>
      </p:sp>
      <p:sp>
        <p:nvSpPr>
          <p:cNvPr id="5124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Each document becomes a ‘term’ vector</a:t>
            </a:r>
          </a:p>
          <a:p>
            <a:pPr lvl="1">
              <a:defRPr/>
            </a:pPr>
            <a:r>
              <a:rPr lang="en-US" dirty="0" smtClean="0"/>
              <a:t>each term is a component (attribute) of the vector</a:t>
            </a:r>
          </a:p>
          <a:p>
            <a:pPr lvl="1">
              <a:defRPr/>
            </a:pPr>
            <a:r>
              <a:rPr lang="en-US" dirty="0" smtClean="0"/>
              <a:t>the value of each component is the number of times the corresponding term occurs in the document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graphicFrame>
        <p:nvGraphicFramePr>
          <p:cNvPr id="22532" name="Object 1"/>
          <p:cNvGraphicFramePr>
            <a:graphicFrameLocks noChangeAspect="1"/>
          </p:cNvGraphicFramePr>
          <p:nvPr/>
        </p:nvGraphicFramePr>
        <p:xfrm>
          <a:off x="2759075" y="4043363"/>
          <a:ext cx="8396288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4" name="Document" r:id="rId4" imgW="9746153" imgH="4471893" progId="Word.Document.8">
                  <p:embed/>
                </p:oleObj>
              </mc:Choice>
              <mc:Fallback>
                <p:oleObj name="Document" r:id="rId4" imgW="9746153" imgH="4471893" progId="Word.Documen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075" y="4043363"/>
                        <a:ext cx="8396288" cy="385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Sparse Document Matrix</a:t>
            </a:r>
            <a:endParaRPr lang="nl-NL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1908175"/>
            <a:ext cx="7704137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7"/>
          <p:cNvSpPr txBox="1">
            <a:spLocks noChangeArrowheads="1"/>
          </p:cNvSpPr>
          <p:nvPr/>
        </p:nvSpPr>
        <p:spPr bwMode="auto">
          <a:xfrm>
            <a:off x="6430963" y="7613650"/>
            <a:ext cx="13795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9pPr>
          </a:lstStyle>
          <a:p>
            <a:pPr eaLnBrk="1" hangingPunct="1"/>
            <a:r>
              <a:rPr lang="en-US" sz="2100">
                <a:solidFill>
                  <a:schemeClr val="bg1"/>
                </a:solidFill>
                <a:latin typeface="Arial" pitchFamily="34" charset="0"/>
              </a:rPr>
              <a:t>Word IDs</a:t>
            </a:r>
          </a:p>
        </p:txBody>
      </p:sp>
      <p:sp>
        <p:nvSpPr>
          <p:cNvPr id="23557" name="Text Box 8"/>
          <p:cNvSpPr txBox="1">
            <a:spLocks noChangeArrowheads="1"/>
          </p:cNvSpPr>
          <p:nvPr/>
        </p:nvSpPr>
        <p:spPr bwMode="auto">
          <a:xfrm>
            <a:off x="1468438" y="4156075"/>
            <a:ext cx="15779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9pPr>
          </a:lstStyle>
          <a:p>
            <a:pPr algn="ctr" eaLnBrk="1" hangingPunct="1"/>
            <a:r>
              <a:rPr lang="en-US" sz="2100">
                <a:solidFill>
                  <a:schemeClr val="bg1"/>
                </a:solidFill>
                <a:latin typeface="Arial" pitchFamily="34" charset="0"/>
              </a:rPr>
              <a:t>Text</a:t>
            </a:r>
          </a:p>
          <a:p>
            <a:pPr algn="ctr" eaLnBrk="1" hangingPunct="1"/>
            <a:r>
              <a:rPr lang="en-US" sz="2100">
                <a:solidFill>
                  <a:schemeClr val="bg1"/>
                </a:solidFill>
                <a:latin typeface="Arial" pitchFamily="34" charset="0"/>
              </a:rPr>
              <a:t>documents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Transaction Data</a:t>
            </a:r>
          </a:p>
        </p:txBody>
      </p:sp>
      <p:sp>
        <p:nvSpPr>
          <p:cNvPr id="6148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 special type of record data, where </a:t>
            </a:r>
          </a:p>
          <a:p>
            <a:pPr lvl="1">
              <a:defRPr/>
            </a:pPr>
            <a:r>
              <a:rPr lang="en-US" dirty="0" smtClean="0"/>
              <a:t>each record (transaction) involves a set of items.  </a:t>
            </a:r>
          </a:p>
          <a:p>
            <a:pPr lvl="1">
              <a:defRPr/>
            </a:pPr>
            <a:r>
              <a:rPr lang="en-US" dirty="0" smtClean="0"/>
              <a:t>For example, consider a grocery store.  The set of products purchased by a customer during one shopping trip constitutes a transaction, while the individual products that were purchased are the items.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graphicFrame>
        <p:nvGraphicFramePr>
          <p:cNvPr id="24580" name="Object 1"/>
          <p:cNvGraphicFramePr>
            <a:graphicFrameLocks noChangeAspect="1"/>
          </p:cNvGraphicFramePr>
          <p:nvPr/>
        </p:nvGraphicFramePr>
        <p:xfrm>
          <a:off x="4702175" y="4948238"/>
          <a:ext cx="4392613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2" name="Document" r:id="rId4" imgW="3829063" imgH="2007575" progId="Word.Document.8">
                  <p:embed/>
                </p:oleObj>
              </mc:Choice>
              <mc:Fallback>
                <p:oleObj name="Document" r:id="rId4" imgW="3829063" imgH="2007575" progId="Word.Documen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175" y="4948238"/>
                        <a:ext cx="4392613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Market Basket Data</a:t>
            </a:r>
            <a:endParaRPr lang="nl-NL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9788" y="2139950"/>
            <a:ext cx="7766050" cy="5824538"/>
          </a:xfr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Class Project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Hands-on experience with data mining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Two options:</a:t>
            </a:r>
          </a:p>
          <a:p>
            <a:pPr lvl="1">
              <a:defRPr/>
            </a:pPr>
            <a:r>
              <a:rPr lang="en-US" dirty="0" smtClean="0"/>
              <a:t>“Problem”</a:t>
            </a:r>
          </a:p>
          <a:p>
            <a:pPr lvl="1">
              <a:defRPr/>
            </a:pPr>
            <a:r>
              <a:rPr lang="en-US" dirty="0" smtClean="0"/>
              <a:t>“Algorithm”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Two phases:</a:t>
            </a:r>
          </a:p>
          <a:p>
            <a:pPr lvl="1">
              <a:defRPr/>
            </a:pPr>
            <a:r>
              <a:rPr lang="en-US" dirty="0" smtClean="0"/>
              <a:t>Proposal: soft deadline (see </a:t>
            </a:r>
            <a:r>
              <a:rPr lang="en-US" dirty="0" err="1" smtClean="0"/>
              <a:t>Brightspace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Final report: </a:t>
            </a:r>
            <a:r>
              <a:rPr lang="en-US" dirty="0" smtClean="0">
                <a:solidFill>
                  <a:srgbClr val="C00000"/>
                </a:solidFill>
              </a:rPr>
              <a:t>hard deadline</a:t>
            </a:r>
            <a:r>
              <a:rPr lang="en-US" dirty="0"/>
              <a:t> </a:t>
            </a:r>
            <a:r>
              <a:rPr lang="en-US" dirty="0" smtClean="0"/>
              <a:t>(see </a:t>
            </a:r>
            <a:r>
              <a:rPr lang="en-US" dirty="0" err="1" smtClean="0"/>
              <a:t>Brightspace</a:t>
            </a:r>
            <a:r>
              <a:rPr lang="en-US" dirty="0" smtClean="0"/>
              <a:t>)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Graph Data </a:t>
            </a:r>
          </a:p>
        </p:txBody>
      </p:sp>
      <p:sp>
        <p:nvSpPr>
          <p:cNvPr id="7173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Examples: Generic graph and HTML Links </a:t>
            </a:r>
          </a:p>
        </p:txBody>
      </p:sp>
      <p:graphicFrame>
        <p:nvGraphicFramePr>
          <p:cNvPr id="26628" name="Object 6"/>
          <p:cNvGraphicFramePr>
            <a:graphicFrameLocks noChangeAspect="1"/>
          </p:cNvGraphicFramePr>
          <p:nvPr/>
        </p:nvGraphicFramePr>
        <p:xfrm>
          <a:off x="5494338" y="3259138"/>
          <a:ext cx="6502400" cy="334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1" name="VISIO" r:id="rId4" imgW="4229100" imgH="2180844" progId="Visio.Drawing.6">
                  <p:embed/>
                </p:oleObj>
              </mc:Choice>
              <mc:Fallback>
                <p:oleObj name="VISIO" r:id="rId4" imgW="4229100" imgH="2180844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8" y="3259138"/>
                        <a:ext cx="6502400" cy="334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56" y="3436639"/>
            <a:ext cx="3528392" cy="2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Chemical Data </a:t>
            </a:r>
          </a:p>
        </p:txBody>
      </p:sp>
      <p:sp>
        <p:nvSpPr>
          <p:cNvPr id="819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Benzene molecule: C</a:t>
            </a:r>
            <a:r>
              <a:rPr lang="en-US" baseline="-25000" dirty="0" smtClean="0"/>
              <a:t>6</a:t>
            </a:r>
            <a:r>
              <a:rPr lang="en-US" dirty="0" smtClean="0"/>
              <a:t>H</a:t>
            </a:r>
            <a:r>
              <a:rPr lang="en-US" baseline="-25000" dirty="0" smtClean="0"/>
              <a:t>6</a:t>
            </a:r>
          </a:p>
          <a:p>
            <a:pPr>
              <a:defRPr/>
            </a:pPr>
            <a:endParaRPr lang="en-US" dirty="0" smtClean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136900"/>
            <a:ext cx="3721100" cy="347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>
                <a:latin typeface="Arial" pitchFamily="34" charset="0"/>
                <a:cs typeface="Arial" pitchFamily="34" charset="0"/>
              </a:rPr>
              <a:t>Sequence (Web) Data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192213" y="1836738"/>
            <a:ext cx="9918700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/>
          <a:lstStyle/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128.195.36.195, -, 3/22/00, 10:35:11, W3SVC, SRVR1, 128.200.39.181, 781, 363, 875, 200, 0, GET, /top.html,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128.195.36.195, -, 3/22/00, 10:35:16, W3SVC, SRVR1, 128.200.39.181, 5288, 524, 414, 200, 0, POST, /spt/main.html,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128.195.36.195, -, 3/22/00, 10:35:17, W3SVC, SRVR1, 128.200.39.181, 30, 280, 111, 404, 3, GET, /spt/images/bk1.jpg,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128.195.36.101, -, 3/22/00, 16:18:50, W3SVC, SRVR1, 128.200.39.181, 60, 425, 72, 304, 0, GET, /top.html,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128.195.36.101, -, 3/22/00, 16:18:58, W3SVC, SRVR1, 128.200.39.181, 8322, 527, 414, 200, 0, POST, /spt/main.html,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128.195.36.101, -, 3/22/00, 16:18:59, W3SVC, SRVR1, 128.200.39.181, 0, 280, 111, 404, 3, GET, /spt/images/bk1.jpg,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128.200.39.17, -, 3/22/00, 20:54:37, W3SVC, SRVR1, 128.200.39.181, 140, 199, 875, 200, 0, GET, /top.html,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128.200.39.17, -, 3/22/00, 20:54:55, W3SVC, SRVR1, 128.200.39.181, 17766, 365, 414, 200, 0, POST, /spt/main.html,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128.200.39.17, -, 3/22/00, 20:54:55, W3SVC, SRVR1, 128.200.39.181, 0, 258, 111, 404, 3, GET, /spt/images/bk1.jpg,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128.200.39.17, -, 3/22/00, 20:55:07, W3SVC, SRVR1, 128.200.39.181, 0, 258, 111, 404, 3, GET, /spt/images/bk1.jpg,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128.200.39.17, -, 3/22/00, 20:55:36, W3SVC, SRVR1, 128.200.39.181, 1061, 382, 414, 200, 0, POST, /spt/main.html,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128.200.39.17, -, 3/22/00, 20:55:36, W3SVC, SRVR1, 128.200.39.181, 0, 258, 111, 404, 3, GET, /spt/images/bk1.jpg,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128.200.39.17, -, 3/22/00, 20:55:39, W3SVC, SRVR1, 128.200.39.181, 0, 258, 111, 404, 3, GET, /spt/images/bk1.jpg,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128.200.39.17, -, 3/22/00, 20:56:03, W3SVC, SRVR1, 128.200.39.181, 1081, 382, 414, 200, 0, POST, /spt/main.html,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128.200.39.17, -, 3/22/00, 20:56:04, W3SVC, SRVR1, 128.200.39.181, 0, 258, 111, 404, 3, GET, /spt/images/bk1.jpg,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128.200.39.17, -, 3/22/00, 20:56:33, W3SVC, SRVR1, 128.200.39.181, 0, 262, 72, 304, 0, GET, /top.html, -, </a:t>
            </a:r>
          </a:p>
          <a:p>
            <a:pPr marL="649288" indent="-649288">
              <a:buClr>
                <a:schemeClr val="tx1"/>
              </a:buClr>
            </a:pPr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128.200.39.17, -, 3/22/00, 20:56:52, W3SVC, SRVR1, 128.200.39.181, 19598, 382, 414, 200, 0, POST, /spt/main.html, -, </a:t>
            </a:r>
          </a:p>
        </p:txBody>
      </p:sp>
      <p:sp>
        <p:nvSpPr>
          <p:cNvPr id="29700" name="AutoShape 119"/>
          <p:cNvSpPr>
            <a:spLocks noChangeArrowheads="1"/>
          </p:cNvSpPr>
          <p:nvPr/>
        </p:nvSpPr>
        <p:spPr bwMode="auto">
          <a:xfrm rot="3772813" flipH="1">
            <a:off x="9379744" y="5563394"/>
            <a:ext cx="520700" cy="1608138"/>
          </a:xfrm>
          <a:prstGeom prst="downArrow">
            <a:avLst>
              <a:gd name="adj1" fmla="val 50000"/>
              <a:gd name="adj2" fmla="val 77210"/>
            </a:avLst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046" tIns="65023" rIns="130046" bIns="65023" anchor="ctr"/>
          <a:lstStyle/>
          <a:p>
            <a:endParaRPr lang="nl-NL"/>
          </a:p>
        </p:txBody>
      </p:sp>
      <p:graphicFrame>
        <p:nvGraphicFramePr>
          <p:cNvPr id="29701" name="Object 1"/>
          <p:cNvGraphicFramePr>
            <a:graphicFrameLocks noChangeAspect="1"/>
          </p:cNvGraphicFramePr>
          <p:nvPr/>
        </p:nvGraphicFramePr>
        <p:xfrm>
          <a:off x="4056063" y="5872163"/>
          <a:ext cx="4289425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3" name="Document" r:id="rId3" imgW="3829063" imgH="2010820" progId="Word.Document.8">
                  <p:embed/>
                </p:oleObj>
              </mc:Choice>
              <mc:Fallback>
                <p:oleObj name="Document" r:id="rId3" imgW="3829063" imgH="2010820" progId="Word.Documen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063" y="5872163"/>
                        <a:ext cx="4289425" cy="224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Genomic Sequence Data</a:t>
            </a:r>
          </a:p>
        </p:txBody>
      </p:sp>
      <p:sp>
        <p:nvSpPr>
          <p:cNvPr id="30723" name="Rectangle 9"/>
          <p:cNvSpPr>
            <a:spLocks noChangeArrowheads="1"/>
          </p:cNvSpPr>
          <p:nvPr/>
        </p:nvSpPr>
        <p:spPr bwMode="auto">
          <a:xfrm>
            <a:off x="1893888" y="2212975"/>
            <a:ext cx="899160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latin typeface="Courier New" pitchFamily="49" charset="0"/>
                <a:cs typeface="Tahoma" pitchFamily="34" charset="0"/>
              </a:rPr>
              <a:t>	</a:t>
            </a:r>
            <a:r>
              <a:rPr lang="en-US" sz="2600">
                <a:solidFill>
                  <a:schemeClr val="bg1"/>
                </a:solidFill>
                <a:latin typeface="Courier New" pitchFamily="49" charset="0"/>
                <a:cs typeface="Tahoma" pitchFamily="34" charset="0"/>
              </a:rPr>
              <a:t>ADACABDABAABBDDBCADDDDBCDDBCCBBCCDADADAADABDBBDABABBCDDDCDDABDCBBDBDBCBBABBBCBBABCBBACBBDBAACCADDADBDBBCBBCCBBBDCABDDBBADDBBBBCCACDABBABDDCDDBBABDBDDBDDBCACDBBCCBBACDCADCBACCADCCCACCDDADCBCADADBAACCDDDCBDBDCCCCACACACCDABDDBCADADBCBDDADABCCABDAACABCABACBDDDCBADCBDADDDDCDDCADCCBBADABBAAADAAABCCBCABDBAADCBCDACBCABABCCBACBDABDDDADAABADCDCCDBBCDBDADDCCBBCDBAADADBCAAAADBDCADBDBBBCDCCBCCCDCCADAADACABDABAABBDDBCADDDDBCDDBCCBBCCDADADACCCDABAABBCBDBDBADBBBBCDADABABBDACDCDDDBBCDBBCBBCCDABCADDADBACBBBCCDBAAADDDBDDCABACBCADCDCBAAADCADDADAABBACCB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Genomic Sequence Data</a:t>
            </a:r>
          </a:p>
        </p:txBody>
      </p:sp>
      <p:sp>
        <p:nvSpPr>
          <p:cNvPr id="31747" name="Rectangle 9"/>
          <p:cNvSpPr>
            <a:spLocks noChangeArrowheads="1"/>
          </p:cNvSpPr>
          <p:nvPr/>
        </p:nvSpPr>
        <p:spPr bwMode="auto">
          <a:xfrm>
            <a:off x="1893888" y="2212975"/>
            <a:ext cx="899160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latin typeface="Courier New" pitchFamily="49" charset="0"/>
                <a:cs typeface="Tahoma" pitchFamily="34" charset="0"/>
              </a:rPr>
              <a:t>	</a:t>
            </a:r>
            <a:r>
              <a:rPr lang="en-US" sz="2600">
                <a:solidFill>
                  <a:schemeClr val="bg1"/>
                </a:solidFill>
                <a:latin typeface="Courier New" pitchFamily="49" charset="0"/>
                <a:cs typeface="Tahoma" pitchFamily="34" charset="0"/>
              </a:rPr>
              <a:t>ADACABDABAABBDDBCADDDDBCDDBC</a:t>
            </a:r>
            <a:r>
              <a:rPr lang="en-US" sz="2600" b="1">
                <a:solidFill>
                  <a:srgbClr val="C00000"/>
                </a:solidFill>
                <a:latin typeface="Courier New" pitchFamily="49" charset="0"/>
                <a:cs typeface="Tahoma" pitchFamily="34" charset="0"/>
              </a:rPr>
              <a:t>CBBCC</a:t>
            </a:r>
            <a:r>
              <a:rPr lang="en-US" sz="2600">
                <a:solidFill>
                  <a:schemeClr val="bg1"/>
                </a:solidFill>
                <a:latin typeface="Courier New" pitchFamily="49" charset="0"/>
                <a:cs typeface="Tahoma" pitchFamily="34" charset="0"/>
              </a:rPr>
              <a:t>DADADAADABDBBDABABBCDDDCDDABDCBBDBDBCBBABBBCBBABCBBACBBDBAACCADDADBDBB</a:t>
            </a:r>
            <a:r>
              <a:rPr lang="en-US" sz="2600" b="1">
                <a:solidFill>
                  <a:srgbClr val="C00000"/>
                </a:solidFill>
                <a:latin typeface="Courier New" pitchFamily="49" charset="0"/>
                <a:cs typeface="Tahoma" pitchFamily="34" charset="0"/>
              </a:rPr>
              <a:t>CBBCC</a:t>
            </a:r>
            <a:r>
              <a:rPr lang="en-US" sz="2600">
                <a:solidFill>
                  <a:schemeClr val="bg1"/>
                </a:solidFill>
                <a:latin typeface="Courier New" pitchFamily="49" charset="0"/>
                <a:cs typeface="Tahoma" pitchFamily="34" charset="0"/>
              </a:rPr>
              <a:t>BBBDCABDDBBADDBBBBCCACDABBABDDCDDBBABDBDDBDDBCACDBBCCBBACDCADCBACCADCCCACCDDADCBCADADBAACCDDDCBDBDCCCCACACACCDABDDBCADADBCBDDADABCCABDAACABCABACBDDDCBADCBDADDDDCDDCADCCBBADABBAAADAAABCCBCABDBAADCBCDACBCABABCCBACBDABDDDADAABADCDCCDBBCDBDADDCCBBCDBAADADBCAAAADBDCADBDBBBCDCCBCCCDCCADAADACABDABAABBDDBCADDDDBCDDBC</a:t>
            </a:r>
            <a:r>
              <a:rPr lang="en-US" sz="2600" b="1">
                <a:solidFill>
                  <a:srgbClr val="C00000"/>
                </a:solidFill>
                <a:latin typeface="Courier New" pitchFamily="49" charset="0"/>
                <a:cs typeface="Tahoma" pitchFamily="34" charset="0"/>
              </a:rPr>
              <a:t>CBBCC</a:t>
            </a:r>
            <a:r>
              <a:rPr lang="en-US" sz="2600">
                <a:solidFill>
                  <a:schemeClr val="bg1"/>
                </a:solidFill>
                <a:latin typeface="Courier New" pitchFamily="49" charset="0"/>
                <a:cs typeface="Tahoma" pitchFamily="34" charset="0"/>
              </a:rPr>
              <a:t>DADADACCCDABAABBCBDBDBADBBBBCDADABABBDACDCDDDBBCDBB</a:t>
            </a:r>
            <a:r>
              <a:rPr lang="en-US" sz="2600" b="1">
                <a:solidFill>
                  <a:srgbClr val="C00000"/>
                </a:solidFill>
                <a:latin typeface="Courier New" pitchFamily="49" charset="0"/>
                <a:cs typeface="Tahoma" pitchFamily="34" charset="0"/>
              </a:rPr>
              <a:t>CBBCC</a:t>
            </a:r>
            <a:r>
              <a:rPr lang="en-US" sz="2600">
                <a:solidFill>
                  <a:schemeClr val="bg1"/>
                </a:solidFill>
                <a:latin typeface="Courier New" pitchFamily="49" charset="0"/>
                <a:cs typeface="Tahoma" pitchFamily="34" charset="0"/>
              </a:rPr>
              <a:t>DABCADDADBACBBBCCDBAAADDDBDDCABACBCADCDCBAAADCADDADAABBACCBB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Average </a:t>
            </a:r>
            <a:r>
              <a:rPr lang="en-US" sz="2400" dirty="0" smtClean="0">
                <a:solidFill>
                  <a:schemeClr val="bg1"/>
                </a:solidFill>
              </a:rPr>
              <a:t>monthly temperature </a:t>
            </a:r>
            <a:r>
              <a:rPr lang="en-US" sz="2400" dirty="0">
                <a:solidFill>
                  <a:schemeClr val="bg1"/>
                </a:solidFill>
              </a:rPr>
              <a:t>of land and ocean</a:t>
            </a:r>
          </a:p>
          <a:p>
            <a:pPr>
              <a:defRPr/>
            </a:pPr>
            <a:endParaRPr lang="en-US" dirty="0" smtClean="0"/>
          </a:p>
        </p:txBody>
      </p:sp>
      <p:pic>
        <p:nvPicPr>
          <p:cNvPr id="32771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3388" y="2789238"/>
            <a:ext cx="7383462" cy="5538787"/>
          </a:xfrm>
          <a:noFill/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Arial" pitchFamily="34" charset="0"/>
                <a:cs typeface="Arial" pitchFamily="34" charset="0"/>
              </a:rPr>
              <a:t>Spatio-Temporal Data</a:t>
            </a:r>
          </a:p>
        </p:txBody>
      </p:sp>
      <p:sp>
        <p:nvSpPr>
          <p:cNvPr id="32773" name="Rectangle 3"/>
          <p:cNvSpPr>
            <a:spLocks noChangeArrowheads="1"/>
          </p:cNvSpPr>
          <p:nvPr/>
        </p:nvSpPr>
        <p:spPr bwMode="auto">
          <a:xfrm>
            <a:off x="3792538" y="3792538"/>
            <a:ext cx="130048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/>
          <a:p>
            <a:endParaRPr lang="nl-NL"/>
          </a:p>
        </p:txBody>
      </p:sp>
      <p:sp>
        <p:nvSpPr>
          <p:cNvPr id="32774" name="Text Box 12"/>
          <p:cNvSpPr txBox="1">
            <a:spLocks noChangeArrowheads="1"/>
          </p:cNvSpPr>
          <p:nvPr/>
        </p:nvSpPr>
        <p:spPr bwMode="auto">
          <a:xfrm>
            <a:off x="1192213" y="4805363"/>
            <a:ext cx="32512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280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Image Data</a:t>
            </a:r>
            <a:endParaRPr lang="nl-NL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" t="2844" r="6558" b="4669"/>
          <a:stretch>
            <a:fillRect/>
          </a:stretch>
        </p:blipFill>
        <p:spPr>
          <a:xfrm>
            <a:off x="2935288" y="1828800"/>
            <a:ext cx="7742237" cy="6253163"/>
          </a:xfr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Time Series Data</a:t>
            </a:r>
            <a:endParaRPr lang="nl-NL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Trajectories of centroids of moving hand in video streams</a:t>
            </a:r>
            <a:endParaRPr lang="en-US" dirty="0"/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454400" y="3008313"/>
            <a:ext cx="6911975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Biological Time Series </a:t>
            </a:r>
            <a:endParaRPr lang="nl-NL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7988" y="2500313"/>
            <a:ext cx="10017125" cy="5334000"/>
          </a:xfr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Relational Data</a:t>
            </a:r>
            <a:endParaRPr lang="nl-NL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Co-author network</a:t>
            </a:r>
            <a:endParaRPr lang="en-US" dirty="0"/>
          </a:p>
        </p:txBody>
      </p:sp>
      <p:pic>
        <p:nvPicPr>
          <p:cNvPr id="38916" name="Picture 4" descr="kleinberg_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2716213"/>
            <a:ext cx="8064500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“Problem”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Find a data set and corresponding problem</a:t>
            </a:r>
          </a:p>
          <a:p>
            <a:pPr>
              <a:defRPr/>
            </a:pPr>
            <a:endParaRPr lang="en-US" smtClean="0"/>
          </a:p>
          <a:p>
            <a:pPr>
              <a:defRPr/>
            </a:pPr>
            <a:r>
              <a:rPr lang="en-US" smtClean="0"/>
              <a:t>Find a work bench of data mining / machine learning algorithms</a:t>
            </a:r>
          </a:p>
          <a:p>
            <a:pPr>
              <a:defRPr/>
            </a:pPr>
            <a:endParaRPr lang="en-US" smtClean="0"/>
          </a:p>
          <a:p>
            <a:pPr>
              <a:defRPr/>
            </a:pPr>
            <a:r>
              <a:rPr lang="en-US" smtClean="0"/>
              <a:t>Apply at least two different algorithms to your problem</a:t>
            </a:r>
          </a:p>
          <a:p>
            <a:pPr>
              <a:defRPr/>
            </a:pPr>
            <a:endParaRPr lang="en-US" smtClean="0"/>
          </a:p>
          <a:p>
            <a:pPr>
              <a:defRPr/>
            </a:pPr>
            <a:r>
              <a:rPr lang="en-US" smtClean="0"/>
              <a:t>Write a report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632" y="4372744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Email Network</a:t>
            </a:r>
            <a:endParaRPr lang="nl-NL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3225" y="2139950"/>
            <a:ext cx="6511925" cy="5803900"/>
          </a:xfrm>
          <a:noFill/>
        </p:spPr>
      </p:pic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8020050" y="6719888"/>
            <a:ext cx="45513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4300">
              <a:tabLst>
                <a:tab pos="520700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tabLst>
                <a:tab pos="520700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tabLst>
                <a:tab pos="520700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tabLst>
                <a:tab pos="520700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tabLst>
                <a:tab pos="520700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20700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20700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20700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20700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2100" b="0" dirty="0" smtClean="0">
                <a:solidFill>
                  <a:schemeClr val="bg1"/>
                </a:solidFill>
                <a:latin typeface="+mj-lt"/>
                <a:cs typeface="+mn-cs"/>
              </a:rPr>
              <a:t>HP Labs:</a:t>
            </a:r>
          </a:p>
          <a:p>
            <a:pPr>
              <a:defRPr/>
            </a:pPr>
            <a:r>
              <a:rPr lang="en-US" sz="2100" b="0" dirty="0" smtClean="0">
                <a:solidFill>
                  <a:schemeClr val="bg1"/>
                </a:solidFill>
                <a:latin typeface="+mj-lt"/>
                <a:cs typeface="+mn-cs"/>
              </a:rPr>
              <a:t>500 people, 20k relationships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Data Quality </a:t>
            </a:r>
          </a:p>
        </p:txBody>
      </p:sp>
      <p:sp>
        <p:nvSpPr>
          <p:cNvPr id="419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is of high quality if </a:t>
            </a:r>
            <a:r>
              <a:rPr lang="en-US" dirty="0" smtClean="0"/>
              <a:t>they</a:t>
            </a:r>
          </a:p>
          <a:p>
            <a:pPr lvl="1">
              <a:defRPr/>
            </a:pPr>
            <a:r>
              <a:rPr lang="en-US" dirty="0" smtClean="0"/>
              <a:t>Are </a:t>
            </a:r>
            <a:r>
              <a:rPr lang="en-US" dirty="0"/>
              <a:t>fit for their intended </a:t>
            </a:r>
            <a:r>
              <a:rPr lang="en-US" dirty="0" smtClean="0"/>
              <a:t>use</a:t>
            </a:r>
          </a:p>
          <a:p>
            <a:pPr lvl="1">
              <a:defRPr/>
            </a:pPr>
            <a:r>
              <a:rPr lang="en-US" dirty="0" smtClean="0"/>
              <a:t>Correctly </a:t>
            </a:r>
            <a:r>
              <a:rPr lang="en-US" dirty="0"/>
              <a:t>represent the phenomena they correspond to</a:t>
            </a:r>
          </a:p>
          <a:p>
            <a:pPr lvl="4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Examples of data quality problems: </a:t>
            </a:r>
          </a:p>
          <a:p>
            <a:pPr lvl="1">
              <a:defRPr/>
            </a:pPr>
            <a:r>
              <a:rPr lang="en-US" dirty="0"/>
              <a:t>n</a:t>
            </a:r>
            <a:r>
              <a:rPr lang="en-US" dirty="0" smtClean="0"/>
              <a:t>oise and outliers </a:t>
            </a:r>
          </a:p>
          <a:p>
            <a:pPr lvl="1">
              <a:defRPr/>
            </a:pPr>
            <a:r>
              <a:rPr lang="en-US" dirty="0" smtClean="0"/>
              <a:t>missing values </a:t>
            </a:r>
          </a:p>
          <a:p>
            <a:pPr lvl="1">
              <a:defRPr/>
            </a:pPr>
            <a:r>
              <a:rPr lang="en-US" dirty="0" smtClean="0"/>
              <a:t>duplicate data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Noise</a:t>
            </a:r>
          </a:p>
        </p:txBody>
      </p:sp>
      <p:sp>
        <p:nvSpPr>
          <p:cNvPr id="43011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Noise refers to modification of original values</a:t>
            </a:r>
          </a:p>
          <a:p>
            <a:pPr lvl="1">
              <a:defRPr/>
            </a:pPr>
            <a:r>
              <a:rPr lang="en-US" dirty="0" smtClean="0"/>
              <a:t>Examples: distortion of a person’s voice when talking on a poor phone and “snow” on television screen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/>
          <a:stretch>
            <a:fillRect/>
          </a:stretch>
        </p:blipFill>
        <p:spPr bwMode="auto">
          <a:xfrm>
            <a:off x="1525588" y="3813175"/>
            <a:ext cx="4427537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245350" y="3822700"/>
            <a:ext cx="403383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2384425" y="7591425"/>
            <a:ext cx="27098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100">
                <a:solidFill>
                  <a:schemeClr val="bg1"/>
                </a:solidFill>
                <a:latin typeface="Arial" pitchFamily="34" charset="0"/>
              </a:rPr>
              <a:t>Two sine waves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7678738" y="7591425"/>
            <a:ext cx="35766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100">
                <a:solidFill>
                  <a:schemeClr val="bg1"/>
                </a:solidFill>
                <a:latin typeface="Arial" pitchFamily="34" charset="0"/>
              </a:rPr>
              <a:t>Two sine waves + noise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Outliers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Outliers are data objects with characteristics that are considerably different than most of the other data objects in the data set</a:t>
            </a:r>
          </a:p>
          <a:p>
            <a:pPr>
              <a:defRPr/>
            </a:pPr>
            <a:endParaRPr lang="en-US" dirty="0" smtClean="0"/>
          </a:p>
        </p:txBody>
      </p:sp>
      <p:grpSp>
        <p:nvGrpSpPr>
          <p:cNvPr id="43012" name="Group 4"/>
          <p:cNvGrpSpPr>
            <a:grpSpLocks/>
          </p:cNvGrpSpPr>
          <p:nvPr/>
        </p:nvGrpSpPr>
        <p:grpSpPr bwMode="auto">
          <a:xfrm>
            <a:off x="4114800" y="3441700"/>
            <a:ext cx="5607050" cy="4638675"/>
            <a:chOff x="3648" y="2448"/>
            <a:chExt cx="2112" cy="1872"/>
          </a:xfrm>
        </p:grpSpPr>
        <p:pic>
          <p:nvPicPr>
            <p:cNvPr id="4301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301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301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301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301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301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Missing Values</a:t>
            </a:r>
          </a:p>
        </p:txBody>
      </p:sp>
      <p:sp>
        <p:nvSpPr>
          <p:cNvPr id="4505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Reasons for missing values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Information is not collected </a:t>
            </a:r>
            <a:br>
              <a:rPr lang="en-US" dirty="0" smtClean="0"/>
            </a:br>
            <a:r>
              <a:rPr lang="en-US" dirty="0" smtClean="0"/>
              <a:t>(e.g., people decline to give their age and weight)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Attributes may not be applicable to all cases </a:t>
            </a:r>
            <a:br>
              <a:rPr lang="en-US" dirty="0" smtClean="0"/>
            </a:br>
            <a:r>
              <a:rPr lang="en-US" dirty="0" smtClean="0"/>
              <a:t>(e.g., annual income is not applicable to children)</a:t>
            </a:r>
          </a:p>
          <a:p>
            <a:pPr lvl="1"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Handling missing values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Eliminate data </a:t>
            </a:r>
            <a:r>
              <a:rPr lang="en-US" dirty="0"/>
              <a:t>o</a:t>
            </a:r>
            <a:r>
              <a:rPr lang="en-US" dirty="0" smtClean="0"/>
              <a:t>bjects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Estimate missing </a:t>
            </a:r>
            <a:r>
              <a:rPr lang="en-US" dirty="0"/>
              <a:t>v</a:t>
            </a:r>
            <a:r>
              <a:rPr lang="en-US" dirty="0" smtClean="0"/>
              <a:t>alues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Ignore the missing </a:t>
            </a:r>
            <a:r>
              <a:rPr lang="en-US" dirty="0"/>
              <a:t>v</a:t>
            </a:r>
            <a:r>
              <a:rPr lang="en-US" dirty="0" smtClean="0"/>
              <a:t>alue </a:t>
            </a:r>
            <a:r>
              <a:rPr lang="en-US" dirty="0"/>
              <a:t>d</a:t>
            </a:r>
            <a:r>
              <a:rPr lang="en-US" dirty="0" smtClean="0"/>
              <a:t>uring </a:t>
            </a:r>
            <a:r>
              <a:rPr lang="en-US" dirty="0"/>
              <a:t>a</a:t>
            </a:r>
            <a:r>
              <a:rPr lang="en-US" dirty="0" smtClean="0"/>
              <a:t>nalysis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Replace with all possible values (weighted by their probabilities)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Duplicate Data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Data set may include data objects that are duplicates, or almost duplicates of one another</a:t>
            </a:r>
          </a:p>
          <a:p>
            <a:pPr lvl="1">
              <a:defRPr/>
            </a:pPr>
            <a:r>
              <a:rPr lang="en-US" dirty="0" smtClean="0"/>
              <a:t>Major issue when merging data from heterogeneous sources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Example: same person with multiple email addresses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Data cleaning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Data Preprocessing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Aggregation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Sampling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Dimensionality </a:t>
            </a:r>
            <a:r>
              <a:rPr lang="en-US" dirty="0"/>
              <a:t>r</a:t>
            </a:r>
            <a:r>
              <a:rPr lang="en-US" dirty="0" smtClean="0"/>
              <a:t>eduction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Feature subset selection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Feature creation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Discretization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Attribute transformation</a:t>
            </a:r>
          </a:p>
          <a:p>
            <a:pPr>
              <a:defRPr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Aggregation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Combining two or more attributes (or objects) into a single attribute (or object)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Purpose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Data reduction: reduce the number of attributes or objects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Change of scale: cities aggregated into regions, states, countries,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More “stable” data: aggregated data tends to have less variability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Sampling 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394" indent="-406394" algn="just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 smtClean="0">
                <a:latin typeface="+mj-lt"/>
                <a:ea typeface="MS Mincho" pitchFamily="49" charset="-128"/>
              </a:rPr>
              <a:t>Sampling </a:t>
            </a:r>
            <a:r>
              <a:rPr lang="en-US" dirty="0">
                <a:latin typeface="+mj-lt"/>
                <a:ea typeface="MS Mincho" pitchFamily="49" charset="-128"/>
              </a:rPr>
              <a:t>is the main technique employed for data selection.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 smtClean="0">
                <a:latin typeface="+mj-lt"/>
                <a:ea typeface="MS Mincho" pitchFamily="49" charset="-128"/>
              </a:rPr>
              <a:t>Used </a:t>
            </a:r>
            <a:r>
              <a:rPr lang="en-US" dirty="0">
                <a:latin typeface="+mj-lt"/>
                <a:ea typeface="MS Mincho" pitchFamily="49" charset="-128"/>
              </a:rPr>
              <a:t>for both the preliminary investigation of the data and the final </a:t>
            </a:r>
            <a:r>
              <a:rPr lang="en-US" dirty="0" smtClean="0">
                <a:latin typeface="+mj-lt"/>
                <a:ea typeface="MS Mincho" pitchFamily="49" charset="-128"/>
              </a:rPr>
              <a:t>analysis</a:t>
            </a:r>
            <a:r>
              <a:rPr lang="en-US" dirty="0">
                <a:latin typeface="+mj-lt"/>
                <a:ea typeface="MS Mincho" pitchFamily="49" charset="-128"/>
              </a:rPr>
              <a:t>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500" dirty="0">
                <a:latin typeface="+mj-lt"/>
                <a:ea typeface="MS Mincho" pitchFamily="49" charset="-128"/>
              </a:rPr>
              <a:t> </a:t>
            </a:r>
            <a:endParaRPr lang="en-US" sz="2500" dirty="0">
              <a:latin typeface="+mj-lt"/>
              <a:cs typeface="Times New Roman" pitchFamily="18" charset="0"/>
            </a:endParaRPr>
          </a:p>
          <a:p>
            <a:pPr marL="406394" indent="-406394" algn="just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latin typeface="+mj-lt"/>
                <a:cs typeface="Times New Roman" pitchFamily="18" charset="0"/>
              </a:rPr>
              <a:t>Statisticians sample because </a:t>
            </a:r>
            <a:r>
              <a:rPr lang="en-US" dirty="0">
                <a:solidFill>
                  <a:schemeClr val="accent1"/>
                </a:solidFill>
                <a:latin typeface="+mj-lt"/>
                <a:cs typeface="Times New Roman" pitchFamily="18" charset="0"/>
              </a:rPr>
              <a:t>obtaining</a:t>
            </a:r>
            <a:r>
              <a:rPr lang="en-US" dirty="0">
                <a:latin typeface="+mj-lt"/>
                <a:cs typeface="Times New Roman" pitchFamily="18" charset="0"/>
              </a:rPr>
              <a:t> the entire set of data of interest is too expensive or time consuming.</a:t>
            </a:r>
          </a:p>
          <a:p>
            <a:pPr marL="0" indent="0" algn="just">
              <a:lnSpc>
                <a:spcPct val="95000"/>
              </a:lnSpc>
              <a:spcBef>
                <a:spcPct val="20000"/>
              </a:spcBef>
              <a:buFontTx/>
              <a:buNone/>
              <a:defRPr/>
            </a:pPr>
            <a:endParaRPr lang="en-US" dirty="0">
              <a:latin typeface="+mj-lt"/>
              <a:cs typeface="Times New Roman" pitchFamily="18" charset="0"/>
            </a:endParaRPr>
          </a:p>
          <a:p>
            <a:pPr marL="406394" indent="-406394" algn="just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>
                <a:latin typeface="+mj-lt"/>
                <a:cs typeface="Times New Roman" pitchFamily="18" charset="0"/>
              </a:rPr>
              <a:t>Sampling is used in data mining because </a:t>
            </a:r>
            <a:r>
              <a:rPr lang="en-US" dirty="0">
                <a:solidFill>
                  <a:schemeClr val="accent1"/>
                </a:solidFill>
                <a:latin typeface="+mj-lt"/>
                <a:cs typeface="Times New Roman" pitchFamily="18" charset="0"/>
              </a:rPr>
              <a:t>processing</a:t>
            </a:r>
            <a:r>
              <a:rPr lang="en-US" dirty="0">
                <a:latin typeface="+mj-lt"/>
                <a:cs typeface="Times New Roman" pitchFamily="18" charset="0"/>
              </a:rPr>
              <a:t> the entire set of data of interest is too expensive or time consuming</a:t>
            </a:r>
            <a:r>
              <a:rPr lang="en-US" dirty="0" smtClean="0">
                <a:latin typeface="+mj-lt"/>
                <a:cs typeface="Times New Roman" pitchFamily="18" charset="0"/>
              </a:rPr>
              <a:t>.</a:t>
            </a:r>
          </a:p>
          <a:p>
            <a:pPr marL="406394" indent="-406394" algn="just">
              <a:lnSpc>
                <a:spcPct val="95000"/>
              </a:lnSpc>
              <a:spcBef>
                <a:spcPct val="20000"/>
              </a:spcBef>
              <a:defRPr/>
            </a:pPr>
            <a:endParaRPr lang="en-US" dirty="0"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dirty="0"/>
              <a:t>K</a:t>
            </a:r>
            <a:r>
              <a:rPr lang="en-US" dirty="0" smtClean="0"/>
              <a:t>ey </a:t>
            </a:r>
            <a:r>
              <a:rPr lang="en-US" dirty="0"/>
              <a:t>principle for effective </a:t>
            </a:r>
            <a:r>
              <a:rPr lang="en-US" dirty="0" smtClean="0"/>
              <a:t>sampling: 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Using </a:t>
            </a:r>
            <a:r>
              <a:rPr lang="en-US" dirty="0"/>
              <a:t>a sample will work almost as well as using the entire data sets, if the sample is </a:t>
            </a:r>
            <a:r>
              <a:rPr lang="en-US" dirty="0" smtClean="0"/>
              <a:t>representative</a:t>
            </a:r>
            <a:endParaRPr lang="en-US" dirty="0"/>
          </a:p>
          <a:p>
            <a:pPr lvl="1">
              <a:defRPr/>
            </a:pPr>
            <a:r>
              <a:rPr lang="en-US" dirty="0"/>
              <a:t>A sample is representative if it has approximately the same property (of interest) as the original set of data  </a:t>
            </a:r>
          </a:p>
          <a:p>
            <a:pPr marL="406394" indent="-406394" algn="just">
              <a:lnSpc>
                <a:spcPct val="95000"/>
              </a:lnSpc>
              <a:spcBef>
                <a:spcPct val="20000"/>
              </a:spcBef>
              <a:defRPr/>
            </a:pPr>
            <a:endParaRPr lang="en-US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Types of Sampling</a:t>
            </a:r>
          </a:p>
        </p:txBody>
      </p:sp>
      <p:sp>
        <p:nvSpPr>
          <p:cNvPr id="5222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Simple Random Sampling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There is an equal probability of selecting any particular item</a:t>
            </a:r>
          </a:p>
          <a:p>
            <a:pPr lvl="4">
              <a:lnSpc>
                <a:spcPct val="90000"/>
              </a:lnSpc>
              <a:defRPr/>
            </a:pPr>
            <a:endParaRPr lang="en-US" sz="2500" dirty="0"/>
          </a:p>
          <a:p>
            <a:pPr>
              <a:lnSpc>
                <a:spcPct val="90000"/>
              </a:lnSpc>
              <a:defRPr/>
            </a:pPr>
            <a:r>
              <a:rPr lang="en-US" dirty="0"/>
              <a:t>Sampling without replacement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As each item is selected, it is removed from the population</a:t>
            </a:r>
          </a:p>
          <a:p>
            <a:pPr lvl="4">
              <a:lnSpc>
                <a:spcPct val="90000"/>
              </a:lnSpc>
              <a:defRPr/>
            </a:pPr>
            <a:endParaRPr lang="en-US" sz="2500" dirty="0"/>
          </a:p>
          <a:p>
            <a:pPr>
              <a:lnSpc>
                <a:spcPct val="90000"/>
              </a:lnSpc>
              <a:defRPr/>
            </a:pPr>
            <a:r>
              <a:rPr lang="en-US" dirty="0"/>
              <a:t>Sampling with replacement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Objects are not removed from the population as they are selected for the </a:t>
            </a:r>
            <a:r>
              <a:rPr lang="en-US" dirty="0" smtClean="0"/>
              <a:t>sample: </a:t>
            </a:r>
            <a:r>
              <a:rPr lang="en-US" dirty="0"/>
              <a:t>the same object can be picked up more than once</a:t>
            </a:r>
          </a:p>
          <a:p>
            <a:pPr lvl="4">
              <a:lnSpc>
                <a:spcPct val="90000"/>
              </a:lnSpc>
              <a:defRPr/>
            </a:pPr>
            <a:endParaRPr lang="en-US" sz="2500" dirty="0"/>
          </a:p>
          <a:p>
            <a:pPr>
              <a:lnSpc>
                <a:spcPct val="90000"/>
              </a:lnSpc>
              <a:defRPr/>
            </a:pPr>
            <a:r>
              <a:rPr lang="en-US" dirty="0"/>
              <a:t>Stratified sampling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Split the data into several partitions; then draw random samples from each partition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“Algorithm”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Choose one or at most two challenging data mining algorithms that you'd like to implement </a:t>
            </a:r>
            <a:r>
              <a:rPr lang="en-US" dirty="0" smtClean="0"/>
              <a:t>yourself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“Challenging” here means going beyond the basic algorithms discussed in class, e.g., some extension proposed in the literature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Implement them and apply them to a suitable data set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Write a report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Sample Size</a:t>
            </a:r>
          </a:p>
        </p:txBody>
      </p:sp>
      <p:sp>
        <p:nvSpPr>
          <p:cNvPr id="5325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394" indent="-406394" algn="just">
              <a:lnSpc>
                <a:spcPct val="95000"/>
              </a:lnSpc>
              <a:spcBef>
                <a:spcPct val="20000"/>
              </a:spcBef>
              <a:defRPr/>
            </a:pPr>
            <a:endParaRPr lang="en-US" sz="2100" smtClean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pPr marL="406394" indent="-406394" algn="just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sz="210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 </a:t>
            </a:r>
          </a:p>
        </p:txBody>
      </p:sp>
      <p:pic>
        <p:nvPicPr>
          <p:cNvPr id="51204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r="12462"/>
          <a:stretch>
            <a:fillRect/>
          </a:stretch>
        </p:blipFill>
        <p:spPr bwMode="auto">
          <a:xfrm>
            <a:off x="650875" y="2492375"/>
            <a:ext cx="4008438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10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13898" r="14546" b="11060"/>
          <a:stretch>
            <a:fillRect/>
          </a:stretch>
        </p:blipFill>
        <p:spPr bwMode="auto">
          <a:xfrm>
            <a:off x="4659313" y="3143250"/>
            <a:ext cx="390207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10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1" r="13287"/>
          <a:stretch>
            <a:fillRect/>
          </a:stretch>
        </p:blipFill>
        <p:spPr bwMode="auto">
          <a:xfrm>
            <a:off x="8669338" y="2600325"/>
            <a:ext cx="3902075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Text Box 1031"/>
          <p:cNvSpPr txBox="1">
            <a:spLocks noChangeArrowheads="1"/>
          </p:cNvSpPr>
          <p:nvPr/>
        </p:nvSpPr>
        <p:spPr bwMode="auto">
          <a:xfrm>
            <a:off x="1784350" y="6394450"/>
            <a:ext cx="990282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100" b="0" dirty="0" smtClean="0">
                <a:solidFill>
                  <a:schemeClr val="bg1"/>
                </a:solidFill>
                <a:latin typeface="+mj-lt"/>
                <a:cs typeface="+mn-cs"/>
              </a:rPr>
              <a:t>8000 points		              2000 Points			          500 Points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Sample Size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95000"/>
              </a:lnSpc>
              <a:spcBef>
                <a:spcPct val="20000"/>
              </a:spcBef>
              <a:buFontTx/>
              <a:buNone/>
              <a:tabLst>
                <a:tab pos="1704596" algn="l"/>
              </a:tabLst>
              <a:defRPr/>
            </a:pPr>
            <a:r>
              <a:rPr lang="en-US" dirty="0" smtClean="0">
                <a:latin typeface="+mj-lt"/>
                <a:cs typeface="Times New Roman" pitchFamily="18" charset="0"/>
              </a:rPr>
              <a:t>What sample size is necessary to get at least one object from each of 10 groups?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2"/>
          <a:stretch>
            <a:fillRect/>
          </a:stretch>
        </p:blipFill>
        <p:spPr bwMode="auto">
          <a:xfrm>
            <a:off x="957784" y="3684693"/>
            <a:ext cx="4454596" cy="391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2709863"/>
            <a:ext cx="6892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Code Sample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np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nclusters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endParaRPr 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npoints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40</a:t>
            </a:r>
            <a:endParaRPr 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nsamples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10000</a:t>
            </a:r>
            <a:endParaRPr 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pvals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nclusters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nclusters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np.random.multinomial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npoints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pvals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nsamples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teller = all(x, axis=1)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ppp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sum(teller)/float(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nsamples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37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Curse of Dimensionality</a:t>
            </a:r>
          </a:p>
        </p:txBody>
      </p:sp>
      <p:sp>
        <p:nvSpPr>
          <p:cNvPr id="53251" name="Rectangle 10"/>
          <p:cNvSpPr>
            <a:spLocks noGrp="1" noChangeArrowheads="1"/>
          </p:cNvSpPr>
          <p:nvPr>
            <p:ph idx="1"/>
          </p:nvPr>
        </p:nvSpPr>
        <p:spPr>
          <a:xfrm>
            <a:off x="900113" y="2070100"/>
            <a:ext cx="5386263" cy="6007100"/>
          </a:xfrm>
        </p:spPr>
        <p:txBody>
          <a:bodyPr/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When dimensionality increases, data becomes increasingly sparse in the space that it occupies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Definitions of density and distance between points, which is critical for clustering and outlier detection, become less meaningful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2384425" y="5202238"/>
            <a:ext cx="22748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nl-NL" sz="1400" b="1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2443163" y="8512175"/>
            <a:ext cx="261937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endParaRPr lang="nl-NL"/>
          </a:p>
        </p:txBody>
      </p:sp>
      <p:pic>
        <p:nvPicPr>
          <p:cNvPr id="53254" name="Picture 15" descr="cursed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t="5040" r="52283" b="50813"/>
          <a:stretch>
            <a:fillRect/>
          </a:stretch>
        </p:blipFill>
        <p:spPr bwMode="auto">
          <a:xfrm>
            <a:off x="6394450" y="1347788"/>
            <a:ext cx="5878513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Rectangle 10"/>
          <p:cNvSpPr txBox="1">
            <a:spLocks noChangeArrowheads="1"/>
          </p:cNvSpPr>
          <p:nvPr/>
        </p:nvSpPr>
        <p:spPr bwMode="auto">
          <a:xfrm>
            <a:off x="6657975" y="6491288"/>
            <a:ext cx="54133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>
            <a:lvl1pPr marL="342900" indent="-3429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9pPr>
          </a:lstStyle>
          <a:p>
            <a:pPr>
              <a:buClr>
                <a:srgbClr val="C00000"/>
              </a:buClr>
              <a:buFontTx/>
              <a:buChar char="•"/>
            </a:pPr>
            <a:r>
              <a:rPr lang="en-US" sz="2100">
                <a:solidFill>
                  <a:srgbClr val="141313"/>
                </a:solidFill>
                <a:latin typeface="Arial" pitchFamily="34" charset="0"/>
                <a:ea typeface="MS PGothic" pitchFamily="34" charset="-128"/>
                <a:sym typeface="Kievit-Book" charset="0"/>
              </a:rPr>
              <a:t>Randomly generate 500 points</a:t>
            </a:r>
          </a:p>
          <a:p>
            <a:pPr>
              <a:buClr>
                <a:srgbClr val="C00000"/>
              </a:buClr>
              <a:buFontTx/>
              <a:buChar char="•"/>
            </a:pPr>
            <a:r>
              <a:rPr lang="en-US" sz="2100">
                <a:solidFill>
                  <a:srgbClr val="141313"/>
                </a:solidFill>
                <a:latin typeface="Arial" pitchFamily="34" charset="0"/>
                <a:ea typeface="MS PGothic" pitchFamily="34" charset="-128"/>
                <a:sym typeface="Kievit-Book" charset="0"/>
              </a:rPr>
              <a:t>Compute (log) ratio of max and min distance between any pair of points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Code Curse of Dimensionality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np</a:t>
            </a:r>
          </a:p>
          <a:p>
            <a:pPr marL="0" indent="0">
              <a:buNone/>
            </a:pPr>
            <a:r>
              <a:rPr lang="en-US" dirty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scipy.spatial.distance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matplotlib.pyplot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plt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dimension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40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ndatapoints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500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np.random.rand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ndatapoints,dimension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dists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scipy.spatial.distance.pdist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(x,</a:t>
            </a:r>
            <a:r>
              <a:rPr lang="en-US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euclidean</a:t>
            </a:r>
            <a:r>
              <a:rPr lang="en-US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plt.hist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dists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plt.xlabel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'distances'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plt.ylabel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'frequency'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mindist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dists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maxdist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dists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46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Dimensionality Reduction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Purpose: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Avoid curse of dimensionality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Reduce amount of time and memory required by data mining algorithms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Allow data to be more easily visualized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May help to eliminate irrelevant features or reduce noise</a:t>
            </a:r>
          </a:p>
          <a:p>
            <a:pPr lvl="4"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Techniques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Principal Component Analysis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Singular Value Decomposition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Others: supervised and non-linear techniques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Feature Subset Selection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Techniques: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Brute-force approach: Try all possible feature subsets as input to data mining algorithm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Embedded approaches: Feature selection occurs naturally as part of the data mining algorithm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Filter approaches: Features are selected before data mining algorithm is run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Wrapper approaches: Use the data mining algorithm as a black box to find best subset of attributes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Feature Creation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900113" y="1997075"/>
            <a:ext cx="11049000" cy="60071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Create new attributes that can capture the important information in a data set much more efficiently than the original attributes</a:t>
            </a:r>
          </a:p>
          <a:p>
            <a:pPr lvl="4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Combining features</a:t>
            </a:r>
          </a:p>
          <a:p>
            <a:pPr lvl="1">
              <a:defRPr/>
            </a:pPr>
            <a:r>
              <a:rPr lang="en-US" dirty="0" smtClean="0"/>
              <a:t>For example, BMI instead of length and weight separately</a:t>
            </a:r>
          </a:p>
          <a:p>
            <a:pPr lvl="1">
              <a:defRPr/>
            </a:pPr>
            <a:r>
              <a:rPr lang="en-US" dirty="0" smtClean="0"/>
              <a:t>Particularly relevant for restricted (e.g., linear) models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Mapping data to a new space</a:t>
            </a:r>
          </a:p>
          <a:p>
            <a:pPr lvl="1">
              <a:defRPr/>
            </a:pPr>
            <a:r>
              <a:rPr lang="en-US" dirty="0" smtClean="0"/>
              <a:t>For example, Fourier transform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/>
          <a:stretch>
            <a:fillRect/>
          </a:stretch>
        </p:blipFill>
        <p:spPr bwMode="auto">
          <a:xfrm>
            <a:off x="1749425" y="5740400"/>
            <a:ext cx="2738438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4497388" y="5740400"/>
            <a:ext cx="2493962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3"/>
          <a:stretch>
            <a:fillRect/>
          </a:stretch>
        </p:blipFill>
        <p:spPr bwMode="auto">
          <a:xfrm>
            <a:off x="8802688" y="4156075"/>
            <a:ext cx="3544887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7" name="AutoShape 119"/>
          <p:cNvSpPr>
            <a:spLocks noChangeArrowheads="1"/>
          </p:cNvSpPr>
          <p:nvPr/>
        </p:nvSpPr>
        <p:spPr bwMode="auto">
          <a:xfrm rot="14677121" flipH="1">
            <a:off x="7722393" y="5726907"/>
            <a:ext cx="519113" cy="1606550"/>
          </a:xfrm>
          <a:prstGeom prst="downArrow">
            <a:avLst>
              <a:gd name="adj1" fmla="val 50000"/>
              <a:gd name="adj2" fmla="val 77370"/>
            </a:avLst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046" tIns="65023" rIns="130046" bIns="65023" anchor="ctr"/>
          <a:lstStyle/>
          <a:p>
            <a:endParaRPr lang="nl-NL"/>
          </a:p>
        </p:txBody>
      </p:sp>
      <p:sp>
        <p:nvSpPr>
          <p:cNvPr id="2" name="TextBox 1"/>
          <p:cNvSpPr txBox="1"/>
          <p:nvPr/>
        </p:nvSpPr>
        <p:spPr bwMode="auto">
          <a:xfrm>
            <a:off x="9815513" y="7037388"/>
            <a:ext cx="19431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/>
          <a:p>
            <a:pPr algn="ctr">
              <a:buClr>
                <a:srgbClr val="C00000"/>
              </a:buClr>
              <a:defRPr/>
            </a:pPr>
            <a:r>
              <a:rPr lang="en-US" sz="2100" dirty="0" smtClean="0">
                <a:solidFill>
                  <a:schemeClr val="bg1"/>
                </a:solidFill>
                <a:latin typeface="+mj-lt"/>
                <a:cs typeface="+mn-cs"/>
              </a:rPr>
              <a:t>frequency</a:t>
            </a:r>
            <a:endParaRPr lang="en-US" sz="2100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 rot="16200000">
            <a:off x="7701757" y="5190331"/>
            <a:ext cx="194468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/>
          <a:p>
            <a:pPr algn="ctr">
              <a:buClr>
                <a:srgbClr val="C00000"/>
              </a:buClr>
              <a:defRPr/>
            </a:pPr>
            <a:r>
              <a:rPr lang="en-US" sz="2100" dirty="0">
                <a:solidFill>
                  <a:schemeClr val="bg1"/>
                </a:solidFill>
                <a:latin typeface="+mj-lt"/>
                <a:cs typeface="+mn-cs"/>
              </a:rPr>
              <a:t>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en-US" dirty="0" smtClean="0"/>
                  <a:t>A function that maps the entire set of values of a given attribute to a new set of values such that each old value can be identified with one of the new values</a:t>
                </a:r>
              </a:p>
              <a:p>
                <a:pPr lvl="1">
                  <a:defRPr/>
                </a:pPr>
                <a:r>
                  <a:rPr lang="en-US" dirty="0" smtClean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300" b="0" i="1" smtClean="0">
                        <a:latin typeface="Cambria Math"/>
                      </a:rPr>
                      <m:t>, </m:t>
                    </m:r>
                    <m:func>
                      <m:func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latin typeface="Cambria Math"/>
                          </a:rPr>
                          <m:t>𝑥</m:t>
                        </m:r>
                      </m:e>
                    </m:func>
                    <m:r>
                      <a:rPr lang="en-US" sz="2300" b="0" i="1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3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sz="2300" b="0" i="1" smtClean="0">
                        <a:latin typeface="Cambria Math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sz="2300" dirty="0" smtClean="0"/>
              </a:p>
              <a:p>
                <a:pPr lvl="1">
                  <a:defRPr/>
                </a:pPr>
                <a:r>
                  <a:rPr lang="en-US" dirty="0" smtClean="0"/>
                  <a:t>Standardization and normalization</a:t>
                </a:r>
              </a:p>
              <a:p>
                <a:pPr>
                  <a:defRPr/>
                </a:pPr>
                <a:endParaRPr lang="en-US" dirty="0" smtClean="0"/>
              </a:p>
              <a:p>
                <a:pPr>
                  <a:defRPr/>
                </a:pPr>
                <a:r>
                  <a:rPr lang="en-US" dirty="0" smtClean="0"/>
                  <a:t>For many data mining algorithms, continuous features are preferentially more or less normally distributed</a:t>
                </a:r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dirty="0" smtClean="0"/>
                  <a:t>Log transformation often useful for positive features such as income, height, etc.</a:t>
                </a:r>
              </a:p>
              <a:p>
                <a:pPr>
                  <a:defRPr/>
                </a:pPr>
                <a:endParaRPr lang="en-US" dirty="0" smtClean="0"/>
              </a:p>
            </p:txBody>
          </p:sp>
        </mc:Choice>
        <mc:Fallback xmlns="">
          <p:sp>
            <p:nvSpPr>
              <p:cNvPr id="624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4" t="-711" r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Practicalities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Groups of 2 or by yourself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Data: see </a:t>
            </a:r>
            <a:r>
              <a:rPr lang="en-US" dirty="0" err="1" smtClean="0"/>
              <a:t>Brightspace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Software: see </a:t>
            </a:r>
            <a:r>
              <a:rPr lang="en-US" dirty="0" err="1" smtClean="0"/>
              <a:t>Brightspace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If you’re stuck: ask</a:t>
            </a:r>
            <a:r>
              <a:rPr lang="en-US" dirty="0" smtClean="0"/>
              <a:t>! We will reserve at least two practical sessions to help you on the project.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C00000"/>
                </a:solidFill>
              </a:rPr>
              <a:t>Do not underestimate!!!!!!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567" y="628328"/>
            <a:ext cx="3932287" cy="409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8"/>
          <p:cNvSpPr>
            <a:spLocks noGrp="1" noChangeArrowheads="1"/>
          </p:cNvSpPr>
          <p:nvPr>
            <p:ph type="title"/>
          </p:nvPr>
        </p:nvSpPr>
        <p:spPr>
          <a:xfrm>
            <a:off x="525736" y="1132384"/>
            <a:ext cx="11777662" cy="757237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What is Data?</a:t>
            </a:r>
          </a:p>
        </p:txBody>
      </p:sp>
      <p:sp>
        <p:nvSpPr>
          <p:cNvPr id="12291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597744" y="2716560"/>
            <a:ext cx="5807075" cy="5195888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Collection of data objects and their attributes</a:t>
            </a:r>
          </a:p>
          <a:p>
            <a:pPr lvl="4"/>
            <a:endParaRPr lang="en-US" sz="2500" dirty="0" smtClean="0"/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An attribute is a property or characteristic of an object</a:t>
            </a:r>
          </a:p>
          <a:p>
            <a:pPr lvl="1"/>
            <a:r>
              <a:rPr lang="en-US" sz="2100" dirty="0" smtClean="0"/>
              <a:t>Examples: eye color of a person, temperature, etc.</a:t>
            </a:r>
          </a:p>
          <a:p>
            <a:pPr lvl="1"/>
            <a:r>
              <a:rPr lang="en-US" sz="2100" dirty="0" smtClean="0"/>
              <a:t>Attribute is also known as variable, field, characteristic, or feature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collection of attributes describe an object</a:t>
            </a:r>
          </a:p>
          <a:p>
            <a:pPr lvl="1"/>
            <a:r>
              <a:rPr lang="en-US" sz="2100" dirty="0" smtClean="0"/>
              <a:t>Object is also known as record, point, case, sample, entity, or instance</a:t>
            </a:r>
          </a:p>
          <a:p>
            <a:pPr lvl="4"/>
            <a:endParaRPr lang="en-US" sz="2300" dirty="0" smtClean="0"/>
          </a:p>
        </p:txBody>
      </p:sp>
      <p:sp>
        <p:nvSpPr>
          <p:cNvPr id="12292" name="Text Box 14"/>
          <p:cNvSpPr txBox="1">
            <a:spLocks noChangeArrowheads="1"/>
          </p:cNvSpPr>
          <p:nvPr/>
        </p:nvSpPr>
        <p:spPr bwMode="auto">
          <a:xfrm>
            <a:off x="9212263" y="1733550"/>
            <a:ext cx="2058987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500" b="1">
                <a:solidFill>
                  <a:srgbClr val="C00000"/>
                </a:solidFill>
                <a:latin typeface="Arial" pitchFamily="34" charset="0"/>
              </a:rPr>
              <a:t>Attributes</a:t>
            </a:r>
          </a:p>
        </p:txBody>
      </p:sp>
      <p:sp>
        <p:nvSpPr>
          <p:cNvPr id="12293" name="AutoShape 15"/>
          <p:cNvSpPr>
            <a:spLocks/>
          </p:cNvSpPr>
          <p:nvPr/>
        </p:nvSpPr>
        <p:spPr bwMode="auto">
          <a:xfrm>
            <a:off x="7477125" y="3792538"/>
            <a:ext cx="542925" cy="4443412"/>
          </a:xfrm>
          <a:prstGeom prst="leftBrace">
            <a:avLst>
              <a:gd name="adj1" fmla="val 6820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046" tIns="65023" rIns="130046" bIns="65023" anchor="ctr"/>
          <a:lstStyle/>
          <a:p>
            <a:endParaRPr lang="nl-NL"/>
          </a:p>
        </p:txBody>
      </p:sp>
      <p:sp>
        <p:nvSpPr>
          <p:cNvPr id="12294" name="Text Box 17"/>
          <p:cNvSpPr txBox="1">
            <a:spLocks noChangeArrowheads="1"/>
          </p:cNvSpPr>
          <p:nvPr/>
        </p:nvSpPr>
        <p:spPr bwMode="auto">
          <a:xfrm rot="-5400000">
            <a:off x="5795169" y="5233194"/>
            <a:ext cx="2955925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merican Typewriter" charset="0"/>
                <a:ea typeface="ヒラギノ明朝 ProN W3" charset="-128"/>
                <a:sym typeface="American Typewriter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500" b="1">
                <a:solidFill>
                  <a:srgbClr val="C00000"/>
                </a:solidFill>
                <a:latin typeface="Arial" pitchFamily="34" charset="0"/>
              </a:rPr>
              <a:t>Objects</a:t>
            </a:r>
          </a:p>
        </p:txBody>
      </p:sp>
      <p:graphicFrame>
        <p:nvGraphicFramePr>
          <p:cNvPr id="12295" name="Object 3"/>
          <p:cNvGraphicFramePr>
            <a:graphicFrameLocks noChangeAspect="1"/>
          </p:cNvGraphicFramePr>
          <p:nvPr/>
        </p:nvGraphicFramePr>
        <p:xfrm>
          <a:off x="7942263" y="2859088"/>
          <a:ext cx="4672012" cy="510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Document" r:id="rId4" imgW="5400074" imgH="5924672" progId="Word.Document.8">
                  <p:embed/>
                </p:oleObj>
              </mc:Choice>
              <mc:Fallback>
                <p:oleObj name="Document" r:id="rId4" imgW="5400074" imgH="59246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3" y="2859088"/>
                        <a:ext cx="4672012" cy="510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Attribute Values</a:t>
            </a:r>
          </a:p>
        </p:txBody>
      </p:sp>
      <p:sp>
        <p:nvSpPr>
          <p:cNvPr id="16387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Attribute values are numbers or symbols assigned to an attribute</a:t>
            </a:r>
          </a:p>
          <a:p>
            <a:pPr lvl="4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Distinction between attributes and attribute values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Same attribute can be mapped to different attribute values</a:t>
            </a:r>
          </a:p>
          <a:p>
            <a:pPr lvl="1">
              <a:defRPr/>
            </a:pPr>
            <a:r>
              <a:rPr lang="en-US" dirty="0" smtClean="0"/>
              <a:t> Example: height can be measured in feet or meters</a:t>
            </a:r>
          </a:p>
          <a:p>
            <a:pPr lvl="4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Different attributes can be mapped to the same set of values</a:t>
            </a:r>
          </a:p>
          <a:p>
            <a:pPr lvl="1">
              <a:defRPr/>
            </a:pPr>
            <a:r>
              <a:rPr lang="en-US" dirty="0" smtClean="0"/>
              <a:t> Example: Attribute values for ID and age are integers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Measurement of Length 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394" indent="-406394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/>
              <a:t>The way you measure an attribute is somewhat </a:t>
            </a:r>
            <a:r>
              <a:rPr lang="en-US" dirty="0" smtClean="0"/>
              <a:t>arbitrary.</a:t>
            </a:r>
          </a:p>
          <a:p>
            <a:pPr marL="406394" indent="-406394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dirty="0" smtClean="0"/>
              <a:t>Rely on common sense.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endParaRPr lang="en-US" sz="2600" b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  <a:defRPr/>
            </a:pP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340" name="Object 1"/>
          <p:cNvGraphicFramePr>
            <a:graphicFrameLocks noChangeAspect="1"/>
          </p:cNvGraphicFramePr>
          <p:nvPr/>
        </p:nvGraphicFramePr>
        <p:xfrm>
          <a:off x="3549650" y="3221038"/>
          <a:ext cx="6076950" cy="482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2" name="VISIO" r:id="rId4" imgW="5582412" imgH="4442460" progId="Visio.Drawing.6">
                  <p:embed/>
                </p:oleObj>
              </mc:Choice>
              <mc:Fallback>
                <p:oleObj name="VISIO" r:id="rId4" imgW="5582412" imgH="4442460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50" y="3221038"/>
                        <a:ext cx="6076950" cy="482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Types of Attributes </a:t>
            </a:r>
          </a:p>
        </p:txBody>
      </p:sp>
      <p:sp>
        <p:nvSpPr>
          <p:cNvPr id="1741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 There are different types of attributes</a:t>
            </a:r>
          </a:p>
          <a:p>
            <a:pPr>
              <a:defRPr/>
            </a:pPr>
            <a:endParaRPr lang="en-US" dirty="0" smtClean="0"/>
          </a:p>
          <a:p>
            <a:pPr marL="1065654" lvl="1">
              <a:defRPr/>
            </a:pPr>
            <a:r>
              <a:rPr lang="en-US" dirty="0" smtClean="0">
                <a:solidFill>
                  <a:srgbClr val="003399"/>
                </a:solidFill>
              </a:rPr>
              <a:t>Nominal</a:t>
            </a:r>
          </a:p>
          <a:p>
            <a:pPr marL="1788132" lvl="2" indent="-559920">
              <a:defRPr/>
            </a:pPr>
            <a:r>
              <a:rPr lang="en-US" dirty="0" smtClean="0"/>
              <a:t>Examples: ID numbers, eye color, zip codes</a:t>
            </a:r>
          </a:p>
          <a:p>
            <a:pPr marL="1788132" lvl="2" indent="-559920">
              <a:defRPr/>
            </a:pPr>
            <a:endParaRPr lang="en-US" dirty="0" smtClean="0"/>
          </a:p>
          <a:p>
            <a:pPr marL="1065654" lvl="1">
              <a:defRPr/>
            </a:pPr>
            <a:r>
              <a:rPr lang="en-US" dirty="0" smtClean="0">
                <a:solidFill>
                  <a:srgbClr val="003399"/>
                </a:solidFill>
              </a:rPr>
              <a:t>Ordinal</a:t>
            </a:r>
          </a:p>
          <a:p>
            <a:pPr marL="1788132" lvl="2" indent="-559920">
              <a:defRPr/>
            </a:pPr>
            <a:r>
              <a:rPr lang="en-US" dirty="0" smtClean="0"/>
              <a:t>Examples: rankings (e.g., taste of potato chips on a scale from 1-10), grades, height in {tall, medium, short}</a:t>
            </a:r>
          </a:p>
          <a:p>
            <a:pPr marL="1788132" lvl="2" indent="-559920">
              <a:defRPr/>
            </a:pPr>
            <a:endParaRPr lang="en-US" dirty="0" smtClean="0"/>
          </a:p>
          <a:p>
            <a:pPr marL="1065654" lvl="1">
              <a:defRPr/>
            </a:pPr>
            <a:r>
              <a:rPr lang="en-US" dirty="0" smtClean="0">
                <a:solidFill>
                  <a:srgbClr val="003399"/>
                </a:solidFill>
              </a:rPr>
              <a:t>Interval</a:t>
            </a:r>
          </a:p>
          <a:p>
            <a:pPr marL="1788132" lvl="2" indent="-559920">
              <a:defRPr/>
            </a:pPr>
            <a:r>
              <a:rPr lang="en-US" dirty="0" smtClean="0"/>
              <a:t>Examples: calendar dates, temperatures in Celsius or Fahrenheit.</a:t>
            </a:r>
          </a:p>
          <a:p>
            <a:pPr marL="1065654" lvl="1">
              <a:defRPr/>
            </a:pPr>
            <a:endParaRPr lang="en-US" dirty="0" smtClean="0">
              <a:solidFill>
                <a:srgbClr val="003399"/>
              </a:solidFill>
            </a:endParaRPr>
          </a:p>
          <a:p>
            <a:pPr marL="1065654" lvl="1">
              <a:defRPr/>
            </a:pPr>
            <a:r>
              <a:rPr lang="en-US" dirty="0" smtClean="0">
                <a:solidFill>
                  <a:srgbClr val="003399"/>
                </a:solidFill>
              </a:rPr>
              <a:t>Ratio</a:t>
            </a:r>
          </a:p>
          <a:p>
            <a:pPr marL="1788132" lvl="2" indent="-559920">
              <a:defRPr/>
            </a:pPr>
            <a:r>
              <a:rPr lang="en-US" dirty="0" smtClean="0"/>
              <a:t>Examples: temperature in Kelvin, length, time, counts </a:t>
            </a:r>
          </a:p>
          <a:p>
            <a:pPr marL="1065654" lvl="1">
              <a:defRPr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FB6BC-84A6-4609-A72D-14054CEE50D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pening dia's">
  <a:themeElements>
    <a:clrScheme name="RU 20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E311A"/>
      </a:accent1>
      <a:accent2>
        <a:srgbClr val="636463"/>
      </a:accent2>
      <a:accent3>
        <a:srgbClr val="A3AAA1"/>
      </a:accent3>
      <a:accent4>
        <a:srgbClr val="DADADA"/>
      </a:accent4>
      <a:accent5>
        <a:srgbClr val="C6ABAB"/>
      </a:accent5>
      <a:accent6>
        <a:srgbClr val="8A2509"/>
      </a:accent6>
      <a:hlink>
        <a:srgbClr val="0089B9"/>
      </a:hlink>
      <a:folHlink>
        <a:srgbClr val="0089B9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merican Typewriter" charset="0"/>
            <a:ea typeface="ヒラギノ明朝 ProN W3" charset="-128"/>
            <a:cs typeface="ヒラギノ明朝 ProN W3" charset="-128"/>
            <a:sym typeface="American Typewrite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merican Typewriter" charset="0"/>
            <a:ea typeface="ヒラギノ明朝 ProN W3" charset="-128"/>
            <a:cs typeface="ヒラギノ明朝 ProN W3" charset="-128"/>
            <a:sym typeface="American Typewriter" charset="0"/>
          </a:defRPr>
        </a:defPPr>
      </a:lstStyle>
    </a:lnDef>
    <a:txDef>
      <a:spPr bwMode="auto">
        <a:noFill/>
        <a:ln w="12700">
          <a:noFill/>
          <a:miter lim="800000"/>
          <a:headEnd/>
          <a:tailEnd/>
        </a:ln>
      </a:spPr>
      <a:bodyPr vert="horz" wrap="square" lIns="50800" tIns="50800" rIns="50800" bIns="5080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+mn-ea"/>
            <a:cs typeface="+mn-cs"/>
            <a:sym typeface="Kievit-Book" charset="0"/>
          </a:defRPr>
        </a:defPPr>
      </a:lstStyle>
    </a:txDef>
  </a:objectDefaults>
  <a:extraClrSchemeLst>
    <a:extraClrScheme>
      <a:clrScheme name="Opening alg.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sis pagina">
  <a:themeElements>
    <a:clrScheme name="RU 20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E311A"/>
      </a:accent1>
      <a:accent2>
        <a:srgbClr val="636463"/>
      </a:accent2>
      <a:accent3>
        <a:srgbClr val="A3AAA1"/>
      </a:accent3>
      <a:accent4>
        <a:srgbClr val="DADADA"/>
      </a:accent4>
      <a:accent5>
        <a:srgbClr val="C6ABAB"/>
      </a:accent5>
      <a:accent6>
        <a:srgbClr val="8A2509"/>
      </a:accent6>
      <a:hlink>
        <a:srgbClr val="BE311A"/>
      </a:hlink>
      <a:folHlink>
        <a:srgbClr val="BE311A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merican Typewriter" charset="0"/>
            <a:ea typeface="ヒラギノ明朝 ProN W3" charset="-128"/>
            <a:cs typeface="ヒラギノ明朝 ProN W3" charset="-128"/>
            <a:sym typeface="American Typewrite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merican Typewriter" charset="0"/>
            <a:ea typeface="ヒラギノ明朝 ProN W3" charset="-128"/>
            <a:cs typeface="ヒラギノ明朝 ProN W3" charset="-128"/>
            <a:sym typeface="American Typewriter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30046" tIns="65023" rIns="130046" bIns="65023">
        <a:spAutoFit/>
      </a:bodyPr>
      <a:lstStyle>
        <a:defPPr marL="365760" indent="-365760" eaLnBrk="1" hangingPunct="1">
          <a:buClr>
            <a:srgbClr val="C00000"/>
          </a:buClr>
          <a:buFontTx/>
          <a:buChar char="•"/>
          <a:defRPr sz="2500" dirty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asis pagin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2196</Words>
  <Characters>0</Characters>
  <Application>Microsoft Office PowerPoint</Application>
  <PresentationFormat>Custom</PresentationFormat>
  <Lines>0</Lines>
  <Paragraphs>411</Paragraphs>
  <Slides>48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71" baseType="lpstr">
      <vt:lpstr>ＭＳ Ｐゴシック</vt:lpstr>
      <vt:lpstr>ＭＳ Ｐゴシック</vt:lpstr>
      <vt:lpstr>American Typewriter</vt:lpstr>
      <vt:lpstr>Arial</vt:lpstr>
      <vt:lpstr>Calibri</vt:lpstr>
      <vt:lpstr>Cambria Math</vt:lpstr>
      <vt:lpstr>Courier New</vt:lpstr>
      <vt:lpstr>Kievit-Book</vt:lpstr>
      <vt:lpstr>Kievit-Medium</vt:lpstr>
      <vt:lpstr>Lucida Grande</vt:lpstr>
      <vt:lpstr>Monotype Sorts</vt:lpstr>
      <vt:lpstr>MS Mincho</vt:lpstr>
      <vt:lpstr>Segoe UI Light</vt:lpstr>
      <vt:lpstr>Symbol</vt:lpstr>
      <vt:lpstr>Tahoma</vt:lpstr>
      <vt:lpstr>Times New Roman</vt:lpstr>
      <vt:lpstr>ヒラギノ明朝 ProN W3</vt:lpstr>
      <vt:lpstr>ヒラギノ角ゴ ProN W3</vt:lpstr>
      <vt:lpstr>ヒラギノ角ゴ ProN W6</vt:lpstr>
      <vt:lpstr>Opening dia's</vt:lpstr>
      <vt:lpstr>Basis pagina</vt:lpstr>
      <vt:lpstr>Document</vt:lpstr>
      <vt:lpstr>VISIO</vt:lpstr>
      <vt:lpstr>Data Mining: Data</vt:lpstr>
      <vt:lpstr>Class Project</vt:lpstr>
      <vt:lpstr>“Problem”</vt:lpstr>
      <vt:lpstr>“Algorithm”</vt:lpstr>
      <vt:lpstr>Practicalities</vt:lpstr>
      <vt:lpstr>What is Data?</vt:lpstr>
      <vt:lpstr>Attribute Values</vt:lpstr>
      <vt:lpstr>Measurement of Length </vt:lpstr>
      <vt:lpstr>Types of Attributes </vt:lpstr>
      <vt:lpstr>Properties of Attribute Values </vt:lpstr>
      <vt:lpstr>Discrete and Continuous Attributes </vt:lpstr>
      <vt:lpstr>Examples</vt:lpstr>
      <vt:lpstr>Types of data sets </vt:lpstr>
      <vt:lpstr>Record Data </vt:lpstr>
      <vt:lpstr>Data Matrix </vt:lpstr>
      <vt:lpstr>Document Data</vt:lpstr>
      <vt:lpstr>Sparse Document Matrix</vt:lpstr>
      <vt:lpstr>Transaction Data</vt:lpstr>
      <vt:lpstr>Market Basket Data</vt:lpstr>
      <vt:lpstr>Graph Data </vt:lpstr>
      <vt:lpstr>Chemical Data </vt:lpstr>
      <vt:lpstr>Sequence (Web) Data</vt:lpstr>
      <vt:lpstr>Genomic Sequence Data</vt:lpstr>
      <vt:lpstr>Genomic Sequence Data</vt:lpstr>
      <vt:lpstr>Spatio-Temporal Data</vt:lpstr>
      <vt:lpstr>Image Data</vt:lpstr>
      <vt:lpstr>Time Series Data</vt:lpstr>
      <vt:lpstr>Biological Time Series </vt:lpstr>
      <vt:lpstr>Relational Data</vt:lpstr>
      <vt:lpstr>Email Network</vt:lpstr>
      <vt:lpstr>Data Quality </vt:lpstr>
      <vt:lpstr>Noise</vt:lpstr>
      <vt:lpstr>Outliers</vt:lpstr>
      <vt:lpstr>Missing Values</vt:lpstr>
      <vt:lpstr>Duplicate Data</vt:lpstr>
      <vt:lpstr>Data Preprocessing</vt:lpstr>
      <vt:lpstr>Aggregation</vt:lpstr>
      <vt:lpstr>Sampling </vt:lpstr>
      <vt:lpstr>Types of Sampling</vt:lpstr>
      <vt:lpstr>Sample Size</vt:lpstr>
      <vt:lpstr>Sample Size</vt:lpstr>
      <vt:lpstr>Python Code Sample Size</vt:lpstr>
      <vt:lpstr>Curse of Dimensionality</vt:lpstr>
      <vt:lpstr>Python Code Curse of Dimensionality</vt:lpstr>
      <vt:lpstr>Dimensionality Reduction</vt:lpstr>
      <vt:lpstr>Feature Subset Selection</vt:lpstr>
      <vt:lpstr>Feature Creation</vt:lpstr>
      <vt:lpstr>Attribute Transformation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Radboud University Nijmegen</dc:title>
  <dc:creator>tomh</dc:creator>
  <cp:lastModifiedBy>Tom Heskes</cp:lastModifiedBy>
  <cp:revision>244</cp:revision>
  <dcterms:created xsi:type="dcterms:W3CDTF">2010-10-05T13:34:04Z</dcterms:created>
  <dcterms:modified xsi:type="dcterms:W3CDTF">2022-09-14T08:23:01Z</dcterms:modified>
</cp:coreProperties>
</file>